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87" r:id="rId3"/>
    <p:sldId id="264" r:id="rId4"/>
    <p:sldId id="257" r:id="rId5"/>
    <p:sldId id="263" r:id="rId6"/>
    <p:sldId id="265" r:id="rId7"/>
    <p:sldId id="267" r:id="rId8"/>
    <p:sldId id="268" r:id="rId9"/>
    <p:sldId id="269" r:id="rId10"/>
    <p:sldId id="270" r:id="rId11"/>
    <p:sldId id="271" r:id="rId12"/>
    <p:sldId id="272" r:id="rId13"/>
    <p:sldId id="273" r:id="rId14"/>
    <p:sldId id="276" r:id="rId15"/>
    <p:sldId id="274" r:id="rId16"/>
    <p:sldId id="277" r:id="rId17"/>
    <p:sldId id="275" r:id="rId18"/>
    <p:sldId id="278" r:id="rId19"/>
    <p:sldId id="279" r:id="rId20"/>
    <p:sldId id="283" r:id="rId21"/>
    <p:sldId id="284" r:id="rId22"/>
    <p:sldId id="285" r:id="rId23"/>
    <p:sldId id="28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6" d="100"/>
          <a:sy n="66" d="100"/>
        </p:scale>
        <p:origin x="-1494" y="-144"/>
      </p:cViewPr>
      <p:guideLst>
        <p:guide orient="horz" pos="2160"/>
        <p:guide pos="2880"/>
      </p:guideLst>
    </p:cSldViewPr>
  </p:slideViewPr>
  <p:notesTextViewPr>
    <p:cViewPr>
      <p:scale>
        <a:sx n="400" d="100"/>
        <a:sy n="4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382DD9-44B9-4486-8DAA-5675CFE2EEBE}" type="datetimeFigureOut">
              <a:rPr lang="en-US" smtClean="0"/>
              <a:pPr/>
              <a:t>3/11/2015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9FDD74-DD4C-4825-B378-C2BB25F43ED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9FDD74-DD4C-4825-B378-C2BB25F43EDB}"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7EB32D-5E03-4039-AB80-B6A2B3828E24}" type="datetimeFigureOut">
              <a:rPr lang="en-US" smtClean="0"/>
              <a:pPr/>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B029D-88FB-48BA-A6C6-653FB1031C6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7EB32D-5E03-4039-AB80-B6A2B3828E24}" type="datetimeFigureOut">
              <a:rPr lang="en-US" smtClean="0"/>
              <a:pPr/>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B029D-88FB-48BA-A6C6-653FB1031C6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7EB32D-5E03-4039-AB80-B6A2B3828E24}" type="datetimeFigureOut">
              <a:rPr lang="en-US" smtClean="0"/>
              <a:pPr/>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B029D-88FB-48BA-A6C6-653FB1031C6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7EB32D-5E03-4039-AB80-B6A2B3828E24}" type="datetimeFigureOut">
              <a:rPr lang="en-US" smtClean="0"/>
              <a:pPr/>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B029D-88FB-48BA-A6C6-653FB1031C6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7EB32D-5E03-4039-AB80-B6A2B3828E24}" type="datetimeFigureOut">
              <a:rPr lang="en-US" smtClean="0"/>
              <a:pPr/>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B029D-88FB-48BA-A6C6-653FB1031C6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7EB32D-5E03-4039-AB80-B6A2B3828E24}" type="datetimeFigureOut">
              <a:rPr lang="en-US" smtClean="0"/>
              <a:pPr/>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DB029D-88FB-48BA-A6C6-653FB1031C6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7EB32D-5E03-4039-AB80-B6A2B3828E24}" type="datetimeFigureOut">
              <a:rPr lang="en-US" smtClean="0"/>
              <a:pPr/>
              <a:t>3/11/2015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DB029D-88FB-48BA-A6C6-653FB1031C6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7EB32D-5E03-4039-AB80-B6A2B3828E24}" type="datetimeFigureOut">
              <a:rPr lang="en-US" smtClean="0"/>
              <a:pPr/>
              <a:t>3/11/2015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DB029D-88FB-48BA-A6C6-653FB1031C6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7EB32D-5E03-4039-AB80-B6A2B3828E24}" type="datetimeFigureOut">
              <a:rPr lang="en-US" smtClean="0"/>
              <a:pPr/>
              <a:t>3/11/2015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DB029D-88FB-48BA-A6C6-653FB1031C6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7EB32D-5E03-4039-AB80-B6A2B3828E24}" type="datetimeFigureOut">
              <a:rPr lang="en-US" smtClean="0"/>
              <a:pPr/>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DB029D-88FB-48BA-A6C6-653FB1031C6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7EB32D-5E03-4039-AB80-B6A2B3828E24}" type="datetimeFigureOut">
              <a:rPr lang="en-US" smtClean="0"/>
              <a:pPr/>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DB029D-88FB-48BA-A6C6-653FB1031C6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7EB32D-5E03-4039-AB80-B6A2B3828E24}" type="datetimeFigureOut">
              <a:rPr lang="en-US" smtClean="0"/>
              <a:pPr/>
              <a:t>3/11/2015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DB029D-88FB-48BA-A6C6-653FB1031C6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990599"/>
          </a:xfrm>
        </p:spPr>
        <p:txBody>
          <a:bodyPr>
            <a:normAutofit fontScale="90000"/>
          </a:bodyPr>
          <a:lstStyle/>
          <a:p>
            <a:r>
              <a:rPr lang="en-US" sz="6000" b="1" dirty="0" smtClean="0">
                <a:solidFill>
                  <a:srgbClr val="C00000"/>
                </a:solidFill>
              </a:rPr>
              <a:t>PERENCANAAN AUDIT</a:t>
            </a:r>
            <a:br>
              <a:rPr lang="en-US" sz="6000" b="1" dirty="0" smtClean="0">
                <a:solidFill>
                  <a:srgbClr val="C00000"/>
                </a:solidFill>
              </a:rPr>
            </a:br>
            <a:r>
              <a:rPr lang="en-US" sz="3600" b="1" dirty="0" smtClean="0">
                <a:solidFill>
                  <a:srgbClr val="C00000"/>
                </a:solidFill>
              </a:rPr>
              <a:t>ACUAN :</a:t>
            </a:r>
            <a:endParaRPr lang="en-US" b="1" dirty="0">
              <a:solidFill>
                <a:srgbClr val="C00000"/>
              </a:solidFill>
            </a:endParaRPr>
          </a:p>
        </p:txBody>
      </p:sp>
      <p:sp>
        <p:nvSpPr>
          <p:cNvPr id="3" name="Subtitle 2"/>
          <p:cNvSpPr>
            <a:spLocks noGrp="1"/>
          </p:cNvSpPr>
          <p:nvPr>
            <p:ph type="subTitle" idx="1"/>
          </p:nvPr>
        </p:nvSpPr>
        <p:spPr>
          <a:xfrm>
            <a:off x="1371600" y="1524000"/>
            <a:ext cx="6400800" cy="4114800"/>
          </a:xfrm>
        </p:spPr>
        <p:txBody>
          <a:bodyPr>
            <a:normAutofit/>
          </a:bodyPr>
          <a:lstStyle/>
          <a:p>
            <a:pPr marL="514350" indent="-514350">
              <a:buAutoNum type="arabicPeriod"/>
            </a:pPr>
            <a:r>
              <a:rPr lang="en-US" sz="2800" b="1" dirty="0" smtClean="0">
                <a:solidFill>
                  <a:srgbClr val="00B050"/>
                </a:solidFill>
              </a:rPr>
              <a:t>PENUNJUKAN AUDITOR INDEPENDEN</a:t>
            </a:r>
          </a:p>
          <a:p>
            <a:pPr marL="514350" indent="-514350">
              <a:buAutoNum type="arabicPeriod"/>
            </a:pPr>
            <a:r>
              <a:rPr lang="en-US" sz="2800" b="1" dirty="0" smtClean="0">
                <a:solidFill>
                  <a:srgbClr val="00B050"/>
                </a:solidFill>
              </a:rPr>
              <a:t>PERENCANAAN &amp; SUPERVISI</a:t>
            </a:r>
          </a:p>
          <a:p>
            <a:pPr marL="514350" indent="-514350">
              <a:buAutoNum type="arabicPeriod"/>
            </a:pPr>
            <a:r>
              <a:rPr lang="en-US" sz="2800" b="1" dirty="0" smtClean="0">
                <a:solidFill>
                  <a:srgbClr val="00B050"/>
                </a:solidFill>
              </a:rPr>
              <a:t>RISIKO AUDIT &amp; MATERIALITAS DALAM PELAKSANAAN AUDIT</a:t>
            </a:r>
          </a:p>
          <a:p>
            <a:pPr marL="514350" indent="-514350">
              <a:buAutoNum type="arabicPeriod"/>
            </a:pPr>
            <a:r>
              <a:rPr lang="en-US" sz="2800" b="1" dirty="0" smtClean="0">
                <a:solidFill>
                  <a:srgbClr val="00B050"/>
                </a:solidFill>
              </a:rPr>
              <a:t>PERTIMBANGAN ATAS KECURANGAN DALAM AUDIT LAPORAN KEUANGAN</a:t>
            </a:r>
          </a:p>
          <a:p>
            <a:pPr marL="514350" indent="-514350">
              <a:buAutoNum type="arabicPeriod"/>
            </a:pPr>
            <a:r>
              <a:rPr lang="en-US" sz="2800" b="1" dirty="0" smtClean="0">
                <a:solidFill>
                  <a:srgbClr val="00B050"/>
                </a:solidFill>
              </a:rPr>
              <a:t>5. UNSUR TINDAKAN PELANGGARAN HUKUM OLEH KLIEN</a:t>
            </a:r>
            <a:endParaRPr lang="en-US" sz="2800" b="1" dirty="0">
              <a:solidFill>
                <a:srgbClr val="00B05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solidFill>
                  <a:srgbClr val="FF0000"/>
                </a:solidFill>
              </a:rPr>
              <a:t>MATERIALITAS </a:t>
            </a:r>
            <a:r>
              <a:rPr lang="en-US" sz="3200" b="1" dirty="0" err="1" smtClean="0">
                <a:solidFill>
                  <a:srgbClr val="FF0000"/>
                </a:solidFill>
              </a:rPr>
              <a:t>lanjutan</a:t>
            </a:r>
            <a:r>
              <a:rPr lang="en-US" sz="3200" b="1" dirty="0" smtClean="0">
                <a:solidFill>
                  <a:srgbClr val="FF0000"/>
                </a:solidFill>
              </a:rPr>
              <a:t> …</a:t>
            </a:r>
            <a:endParaRPr lang="en-US" b="1" dirty="0">
              <a:solidFill>
                <a:srgbClr val="FF0000"/>
              </a:solidFill>
            </a:endParaRPr>
          </a:p>
        </p:txBody>
      </p:sp>
      <p:sp>
        <p:nvSpPr>
          <p:cNvPr id="3" name="Content Placeholder 2"/>
          <p:cNvSpPr>
            <a:spLocks noGrp="1"/>
          </p:cNvSpPr>
          <p:nvPr>
            <p:ph idx="1"/>
          </p:nvPr>
        </p:nvSpPr>
        <p:spPr>
          <a:xfrm>
            <a:off x="457200" y="1066800"/>
            <a:ext cx="8229600" cy="5059363"/>
          </a:xfrm>
        </p:spPr>
        <p:txBody>
          <a:bodyPr/>
          <a:lstStyle/>
          <a:p>
            <a:r>
              <a:rPr lang="en-US" b="1" dirty="0" smtClean="0">
                <a:solidFill>
                  <a:srgbClr val="0070C0"/>
                </a:solidFill>
              </a:rPr>
              <a:t>MATERIALITAS DIPERTIMBANGKAN DALAM</a:t>
            </a:r>
          </a:p>
          <a:p>
            <a:pPr>
              <a:buNone/>
            </a:pPr>
            <a:r>
              <a:rPr lang="en-US" b="1" dirty="0" smtClean="0">
                <a:solidFill>
                  <a:srgbClr val="0070C0"/>
                </a:solidFill>
              </a:rPr>
              <a:t>- PERENCANAAN AUDIT DAN PERANCANGAN AUDIT</a:t>
            </a:r>
          </a:p>
          <a:p>
            <a:pPr>
              <a:buFontTx/>
              <a:buChar char="-"/>
            </a:pPr>
            <a:r>
              <a:rPr lang="en-US" b="1" dirty="0" smtClean="0">
                <a:solidFill>
                  <a:srgbClr val="0070C0"/>
                </a:solidFill>
              </a:rPr>
              <a:t>MENGEVALUASI HASIL AUDIT</a:t>
            </a:r>
          </a:p>
          <a:p>
            <a:r>
              <a:rPr lang="en-US" b="1" dirty="0" smtClean="0">
                <a:solidFill>
                  <a:srgbClr val="0070C0"/>
                </a:solidFill>
              </a:rPr>
              <a:t>MATERIALITAS DAPAT DIUKUR SECARA </a:t>
            </a:r>
            <a:r>
              <a:rPr lang="en-US" b="1" u="sng" dirty="0" smtClean="0">
                <a:solidFill>
                  <a:srgbClr val="0070C0"/>
                </a:solidFill>
              </a:rPr>
              <a:t>KUANTITATIF</a:t>
            </a:r>
            <a:r>
              <a:rPr lang="en-US" b="1" dirty="0" smtClean="0">
                <a:solidFill>
                  <a:srgbClr val="0070C0"/>
                </a:solidFill>
              </a:rPr>
              <a:t> MAUPUN </a:t>
            </a:r>
            <a:r>
              <a:rPr lang="en-US" b="1" u="sng" dirty="0" smtClean="0">
                <a:solidFill>
                  <a:srgbClr val="0070C0"/>
                </a:solidFill>
              </a:rPr>
              <a:t>NON KUANTITATIF</a:t>
            </a:r>
          </a:p>
          <a:p>
            <a:r>
              <a:rPr lang="en-US" b="1" dirty="0" smtClean="0">
                <a:solidFill>
                  <a:srgbClr val="0070C0"/>
                </a:solidFill>
              </a:rPr>
              <a:t>AUDITOR DAPAT MENETAPKAN MATERIALITAS UNTUK SETIAP LAPORAN KEUANGAN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solidFill>
                  <a:srgbClr val="FF0000"/>
                </a:solidFill>
              </a:rPr>
              <a:t>MATERIALITAS </a:t>
            </a:r>
            <a:r>
              <a:rPr lang="en-US" sz="3200" b="1" dirty="0" err="1" smtClean="0">
                <a:solidFill>
                  <a:srgbClr val="FF0000"/>
                </a:solidFill>
              </a:rPr>
              <a:t>lanjutan</a:t>
            </a:r>
            <a:r>
              <a:rPr lang="en-US" sz="3200" b="1" dirty="0" smtClean="0">
                <a:solidFill>
                  <a:srgbClr val="FF0000"/>
                </a:solidFill>
              </a:rPr>
              <a:t> …</a:t>
            </a:r>
            <a:endParaRPr lang="en-US" b="1" dirty="0">
              <a:solidFill>
                <a:srgbClr val="FF0000"/>
              </a:solidFill>
            </a:endParaRPr>
          </a:p>
        </p:txBody>
      </p:sp>
      <p:sp>
        <p:nvSpPr>
          <p:cNvPr id="3" name="Content Placeholder 2"/>
          <p:cNvSpPr>
            <a:spLocks noGrp="1"/>
          </p:cNvSpPr>
          <p:nvPr>
            <p:ph idx="1"/>
          </p:nvPr>
        </p:nvSpPr>
        <p:spPr>
          <a:xfrm>
            <a:off x="457200" y="1066800"/>
            <a:ext cx="8229600" cy="5059363"/>
          </a:xfrm>
        </p:spPr>
        <p:txBody>
          <a:bodyPr>
            <a:normAutofit lnSpcReduction="10000"/>
          </a:bodyPr>
          <a:lstStyle/>
          <a:p>
            <a:r>
              <a:rPr lang="en-US" b="1" dirty="0" smtClean="0">
                <a:solidFill>
                  <a:srgbClr val="0070C0"/>
                </a:solidFill>
              </a:rPr>
              <a:t>SETELAH MENENTUKAN TINGKAT MATERIALITAS UNTUK BERBAGAI JENIS LAPORAN KEUANGAN, JUMLAH TERSEBUT DIALOKASIKAN KE MASING-MASING AKUN.</a:t>
            </a:r>
          </a:p>
          <a:p>
            <a:pPr>
              <a:buFontTx/>
              <a:buChar char="-"/>
            </a:pPr>
            <a:r>
              <a:rPr lang="en-US" b="1" dirty="0" smtClean="0">
                <a:solidFill>
                  <a:srgbClr val="0070C0"/>
                </a:solidFill>
              </a:rPr>
              <a:t>PEMBAGIAN INI DIDASARKAN KEPADA UKURAN RELATIF DARI BERBAGAI AKUN &amp; PERTIMBANGAN PROFESIONAL</a:t>
            </a:r>
          </a:p>
          <a:p>
            <a:pPr>
              <a:buFontTx/>
              <a:buChar char="-"/>
            </a:pPr>
            <a:r>
              <a:rPr lang="en-US" b="1" dirty="0" smtClean="0">
                <a:solidFill>
                  <a:srgbClr val="0070C0"/>
                </a:solidFill>
              </a:rPr>
              <a:t>JUMLAH YANG TELAH DIBAGI KE MASING-MASING AKUN DIKENAL SEBAGAI SALAH SAJI YANG DAPAT DITOLERANSI</a:t>
            </a:r>
            <a:endParaRPr lang="en-US" b="1" dirty="0">
              <a:solidFill>
                <a:srgbClr val="0070C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FF0000"/>
                </a:solidFill>
              </a:rPr>
              <a:t>II. PROSEDUR SBL MELAKUKAN PERIKATAN AUDIT</a:t>
            </a:r>
            <a:endParaRPr lang="en-US" sz="3600" b="1" dirty="0">
              <a:solidFill>
                <a:srgbClr val="FF0000"/>
              </a:solidFill>
            </a:endParaRPr>
          </a:p>
        </p:txBody>
      </p:sp>
      <p:sp>
        <p:nvSpPr>
          <p:cNvPr id="3" name="Content Placeholder 2"/>
          <p:cNvSpPr>
            <a:spLocks noGrp="1"/>
          </p:cNvSpPr>
          <p:nvPr>
            <p:ph idx="1"/>
          </p:nvPr>
        </p:nvSpPr>
        <p:spPr/>
        <p:txBody>
          <a:bodyPr/>
          <a:lstStyle/>
          <a:p>
            <a:pPr marL="514350" indent="-514350" algn="ctr">
              <a:buAutoNum type="arabicPeriod"/>
            </a:pPr>
            <a:endParaRPr lang="en-US" b="1" dirty="0" smtClean="0">
              <a:solidFill>
                <a:srgbClr val="00B0F0"/>
              </a:solidFill>
            </a:endParaRPr>
          </a:p>
          <a:p>
            <a:pPr marL="514350" indent="-514350" algn="ctr">
              <a:buNone/>
            </a:pPr>
            <a:r>
              <a:rPr lang="en-US" b="1" dirty="0">
                <a:solidFill>
                  <a:srgbClr val="00B0F0"/>
                </a:solidFill>
              </a:rPr>
              <a:t>1</a:t>
            </a:r>
            <a:r>
              <a:rPr lang="en-US" b="1" dirty="0" smtClean="0">
                <a:solidFill>
                  <a:srgbClr val="00B0F0"/>
                </a:solidFill>
              </a:rPr>
              <a:t>. KOMUNIKASI ANTARA AUDITOR PENDAHULU &amp; PENGGANTI</a:t>
            </a:r>
          </a:p>
          <a:p>
            <a:pPr marL="514350" indent="-514350" algn="ctr">
              <a:buNone/>
            </a:pPr>
            <a:r>
              <a:rPr lang="en-US" b="1" dirty="0">
                <a:solidFill>
                  <a:srgbClr val="00B0F0"/>
                </a:solidFill>
              </a:rPr>
              <a:t>2</a:t>
            </a:r>
            <a:r>
              <a:rPr lang="en-US" b="1" dirty="0" smtClean="0">
                <a:solidFill>
                  <a:srgbClr val="00B0F0"/>
                </a:solidFill>
              </a:rPr>
              <a:t>. PEROLEHAN PEMAHAMAN UMUM ATAS KLIEN &amp; INDUSTRI</a:t>
            </a:r>
          </a:p>
          <a:p>
            <a:pPr marL="514350" indent="-514350" algn="ctr">
              <a:buNone/>
            </a:pPr>
            <a:r>
              <a:rPr lang="en-US" b="1" dirty="0">
                <a:solidFill>
                  <a:srgbClr val="00B0F0"/>
                </a:solidFill>
              </a:rPr>
              <a:t>3</a:t>
            </a:r>
            <a:r>
              <a:rPr lang="en-US" b="1" dirty="0" smtClean="0">
                <a:solidFill>
                  <a:srgbClr val="00B0F0"/>
                </a:solidFill>
              </a:rPr>
              <a:t>. KESEPAHAMAN DENGAN KLIEN (SURAT PERIKATAN )</a:t>
            </a:r>
            <a:endParaRPr lang="en-US" b="1" dirty="0">
              <a:solidFill>
                <a:srgbClr val="00B0F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solidFill>
                  <a:srgbClr val="FF0000"/>
                </a:solidFill>
              </a:rPr>
              <a:t>1. KOMUNIKASI ANTARA AUDITOR </a:t>
            </a:r>
            <a:br>
              <a:rPr lang="en-US" sz="3200" b="1" dirty="0" smtClean="0">
                <a:solidFill>
                  <a:srgbClr val="FF0000"/>
                </a:solidFill>
              </a:rPr>
            </a:br>
            <a:r>
              <a:rPr lang="en-US" sz="3200" b="1" dirty="0" smtClean="0">
                <a:solidFill>
                  <a:srgbClr val="FF0000"/>
                </a:solidFill>
              </a:rPr>
              <a:t>PENDAHULU &amp; PENGGANTI</a:t>
            </a:r>
            <a:endParaRPr lang="en-US" sz="3200" b="1" dirty="0">
              <a:solidFill>
                <a:srgbClr val="FF0000"/>
              </a:solidFill>
            </a:endParaRPr>
          </a:p>
        </p:txBody>
      </p:sp>
      <p:sp>
        <p:nvSpPr>
          <p:cNvPr id="3" name="Content Placeholder 2"/>
          <p:cNvSpPr>
            <a:spLocks noGrp="1"/>
          </p:cNvSpPr>
          <p:nvPr>
            <p:ph idx="1"/>
          </p:nvPr>
        </p:nvSpPr>
        <p:spPr/>
        <p:txBody>
          <a:bodyPr>
            <a:normAutofit lnSpcReduction="10000"/>
          </a:bodyPr>
          <a:lstStyle/>
          <a:p>
            <a:pPr>
              <a:buNone/>
            </a:pPr>
            <a:r>
              <a:rPr lang="en-US" b="1" dirty="0" smtClean="0">
                <a:solidFill>
                  <a:srgbClr val="0070C0"/>
                </a:solidFill>
              </a:rPr>
              <a:t>KOMUNIKASI DENGAN AUDITOR DILAKUKAN SEBELUM MENERIMA SUATU PENUGASAN, DAN SANGAT DIREKOMENDASIKAN SETELAH PENERIMAAN PENUGASAN.</a:t>
            </a:r>
          </a:p>
          <a:p>
            <a:pPr>
              <a:buNone/>
            </a:pPr>
            <a:r>
              <a:rPr lang="en-US" b="1" dirty="0" smtClean="0">
                <a:solidFill>
                  <a:srgbClr val="FF0000"/>
                </a:solidFill>
              </a:rPr>
              <a:t>HAL-HAL YANG HARUS DIINGAT :</a:t>
            </a:r>
          </a:p>
          <a:p>
            <a:pPr>
              <a:buFontTx/>
              <a:buChar char="-"/>
            </a:pPr>
            <a:r>
              <a:rPr lang="en-US" b="1" dirty="0" smtClean="0">
                <a:solidFill>
                  <a:srgbClr val="FF0000"/>
                </a:solidFill>
              </a:rPr>
              <a:t>INISIATIF KOMUNIKASI MERUPAKAN TANGGUNGJAWAB PENGGANTI</a:t>
            </a:r>
          </a:p>
          <a:p>
            <a:pPr>
              <a:buFontTx/>
              <a:buChar char="-"/>
            </a:pPr>
            <a:r>
              <a:rPr lang="en-US" b="1" dirty="0" smtClean="0">
                <a:solidFill>
                  <a:srgbClr val="FF0000"/>
                </a:solidFill>
              </a:rPr>
              <a:t>KALAU CALON KLIEN MENOLAH MENGIJINKAN PENDAHULU</a:t>
            </a:r>
            <a:endParaRPr lang="en-US" b="1"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solidFill>
                  <a:srgbClr val="FF0000"/>
                </a:solidFill>
              </a:rPr>
              <a:t>1. KOMUNIKASI ANTARA AUDITOR </a:t>
            </a:r>
            <a:br>
              <a:rPr lang="en-US" sz="3200" b="1" dirty="0" smtClean="0">
                <a:solidFill>
                  <a:srgbClr val="FF0000"/>
                </a:solidFill>
              </a:rPr>
            </a:br>
            <a:r>
              <a:rPr lang="en-US" sz="3200" b="1" dirty="0" smtClean="0">
                <a:solidFill>
                  <a:srgbClr val="FF0000"/>
                </a:solidFill>
              </a:rPr>
              <a:t>PENDAHULU &amp; PENGGANTI </a:t>
            </a:r>
            <a:r>
              <a:rPr lang="en-US" sz="2400" b="1" dirty="0" err="1" smtClean="0">
                <a:solidFill>
                  <a:srgbClr val="FF0000"/>
                </a:solidFill>
              </a:rPr>
              <a:t>lanjutan</a:t>
            </a:r>
            <a:r>
              <a:rPr lang="en-US" sz="2400" b="1" dirty="0" smtClean="0">
                <a:solidFill>
                  <a:srgbClr val="FF0000"/>
                </a:solidFill>
              </a:rPr>
              <a:t> …</a:t>
            </a:r>
            <a:endParaRPr lang="en-US" sz="3200" b="1"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a:buFontTx/>
              <a:buChar char="-"/>
            </a:pPr>
            <a:r>
              <a:rPr lang="en-US" b="1" dirty="0" smtClean="0">
                <a:solidFill>
                  <a:srgbClr val="00B0F0"/>
                </a:solidFill>
              </a:rPr>
              <a:t>PERMINTAAN KETERANGAN PENGGANTI HARUS MENCAKUP</a:t>
            </a:r>
          </a:p>
          <a:p>
            <a:pPr>
              <a:buNone/>
            </a:pPr>
            <a:r>
              <a:rPr lang="en-US" b="1" dirty="0">
                <a:solidFill>
                  <a:srgbClr val="FF0000"/>
                </a:solidFill>
              </a:rPr>
              <a:t> </a:t>
            </a:r>
            <a:r>
              <a:rPr lang="en-US" b="1" dirty="0" smtClean="0">
                <a:solidFill>
                  <a:srgbClr val="FF0000"/>
                </a:solidFill>
              </a:rPr>
              <a:t>   </a:t>
            </a:r>
            <a:r>
              <a:rPr lang="en-US" b="1" dirty="0" smtClean="0">
                <a:solidFill>
                  <a:srgbClr val="7030A0"/>
                </a:solidFill>
              </a:rPr>
              <a:t>a. </a:t>
            </a:r>
            <a:r>
              <a:rPr lang="en-US" b="1" dirty="0" err="1" smtClean="0">
                <a:solidFill>
                  <a:srgbClr val="7030A0"/>
                </a:solidFill>
              </a:rPr>
              <a:t>Informasi</a:t>
            </a:r>
            <a:r>
              <a:rPr lang="en-US" b="1" dirty="0" smtClean="0">
                <a:solidFill>
                  <a:srgbClr val="7030A0"/>
                </a:solidFill>
              </a:rPr>
              <a:t> </a:t>
            </a:r>
            <a:r>
              <a:rPr lang="en-US" b="1" dirty="0" err="1" smtClean="0">
                <a:solidFill>
                  <a:srgbClr val="7030A0"/>
                </a:solidFill>
              </a:rPr>
              <a:t>mengenai</a:t>
            </a:r>
            <a:r>
              <a:rPr lang="en-US" b="1" dirty="0" smtClean="0">
                <a:solidFill>
                  <a:srgbClr val="7030A0"/>
                </a:solidFill>
              </a:rPr>
              <a:t> </a:t>
            </a:r>
            <a:r>
              <a:rPr lang="en-US" b="1" dirty="0" err="1" smtClean="0">
                <a:solidFill>
                  <a:srgbClr val="7030A0"/>
                </a:solidFill>
              </a:rPr>
              <a:t>integritas</a:t>
            </a:r>
            <a:r>
              <a:rPr lang="en-US" b="1" dirty="0" smtClean="0">
                <a:solidFill>
                  <a:srgbClr val="7030A0"/>
                </a:solidFill>
              </a:rPr>
              <a:t> </a:t>
            </a:r>
            <a:r>
              <a:rPr lang="en-US" b="1" dirty="0" err="1" smtClean="0">
                <a:solidFill>
                  <a:srgbClr val="7030A0"/>
                </a:solidFill>
              </a:rPr>
              <a:t>manajemen</a:t>
            </a:r>
            <a:endParaRPr lang="en-US" b="1" dirty="0" smtClean="0">
              <a:solidFill>
                <a:srgbClr val="7030A0"/>
              </a:solidFill>
            </a:endParaRPr>
          </a:p>
          <a:p>
            <a:pPr>
              <a:buNone/>
            </a:pPr>
            <a:r>
              <a:rPr lang="en-US" b="1" dirty="0">
                <a:solidFill>
                  <a:srgbClr val="7030A0"/>
                </a:solidFill>
              </a:rPr>
              <a:t> </a:t>
            </a:r>
            <a:r>
              <a:rPr lang="en-US" b="1" dirty="0" smtClean="0">
                <a:solidFill>
                  <a:srgbClr val="7030A0"/>
                </a:solidFill>
              </a:rPr>
              <a:t>   b. </a:t>
            </a:r>
            <a:r>
              <a:rPr lang="en-US" b="1" dirty="0" err="1" smtClean="0">
                <a:solidFill>
                  <a:srgbClr val="7030A0"/>
                </a:solidFill>
              </a:rPr>
              <a:t>Ketidaksepakatan</a:t>
            </a:r>
            <a:r>
              <a:rPr lang="en-US" b="1" dirty="0" smtClean="0">
                <a:solidFill>
                  <a:srgbClr val="7030A0"/>
                </a:solidFill>
              </a:rPr>
              <a:t> </a:t>
            </a:r>
            <a:r>
              <a:rPr lang="en-US" b="1" dirty="0" err="1" smtClean="0">
                <a:solidFill>
                  <a:srgbClr val="7030A0"/>
                </a:solidFill>
              </a:rPr>
              <a:t>dengan</a:t>
            </a:r>
            <a:r>
              <a:rPr lang="en-US" b="1" dirty="0" smtClean="0">
                <a:solidFill>
                  <a:srgbClr val="7030A0"/>
                </a:solidFill>
              </a:rPr>
              <a:t> </a:t>
            </a:r>
            <a:r>
              <a:rPr lang="en-US" b="1" dirty="0" err="1" smtClean="0">
                <a:solidFill>
                  <a:srgbClr val="7030A0"/>
                </a:solidFill>
              </a:rPr>
              <a:t>manajemen</a:t>
            </a:r>
            <a:r>
              <a:rPr lang="en-US" b="1" dirty="0" smtClean="0">
                <a:solidFill>
                  <a:srgbClr val="7030A0"/>
                </a:solidFill>
              </a:rPr>
              <a:t>     </a:t>
            </a:r>
          </a:p>
          <a:p>
            <a:pPr>
              <a:buNone/>
            </a:pPr>
            <a:r>
              <a:rPr lang="en-US" b="1" dirty="0">
                <a:solidFill>
                  <a:srgbClr val="7030A0"/>
                </a:solidFill>
              </a:rPr>
              <a:t> </a:t>
            </a:r>
            <a:r>
              <a:rPr lang="en-US" b="1" dirty="0" smtClean="0">
                <a:solidFill>
                  <a:srgbClr val="7030A0"/>
                </a:solidFill>
              </a:rPr>
              <a:t>        </a:t>
            </a:r>
            <a:r>
              <a:rPr lang="en-US" b="1" dirty="0" err="1" smtClean="0">
                <a:solidFill>
                  <a:srgbClr val="7030A0"/>
                </a:solidFill>
              </a:rPr>
              <a:t>mengenai</a:t>
            </a:r>
            <a:r>
              <a:rPr lang="en-US" b="1" dirty="0" smtClean="0">
                <a:solidFill>
                  <a:srgbClr val="7030A0"/>
                </a:solidFill>
              </a:rPr>
              <a:t> </a:t>
            </a:r>
            <a:r>
              <a:rPr lang="en-US" b="1" dirty="0" err="1" smtClean="0">
                <a:solidFill>
                  <a:srgbClr val="7030A0"/>
                </a:solidFill>
              </a:rPr>
              <a:t>prinsip</a:t>
            </a:r>
            <a:r>
              <a:rPr lang="en-US" b="1" dirty="0" smtClean="0">
                <a:solidFill>
                  <a:srgbClr val="7030A0"/>
                </a:solidFill>
              </a:rPr>
              <a:t> </a:t>
            </a:r>
            <a:r>
              <a:rPr lang="en-US" b="1" dirty="0" err="1" smtClean="0">
                <a:solidFill>
                  <a:srgbClr val="7030A0"/>
                </a:solidFill>
              </a:rPr>
              <a:t>akuntansi</a:t>
            </a:r>
            <a:r>
              <a:rPr lang="en-US" b="1" dirty="0" smtClean="0">
                <a:solidFill>
                  <a:srgbClr val="7030A0"/>
                </a:solidFill>
              </a:rPr>
              <a:t>, </a:t>
            </a:r>
            <a:r>
              <a:rPr lang="en-US" b="1" dirty="0" err="1" smtClean="0">
                <a:solidFill>
                  <a:srgbClr val="7030A0"/>
                </a:solidFill>
              </a:rPr>
              <a:t>prosedur</a:t>
            </a:r>
            <a:r>
              <a:rPr lang="en-US" b="1" dirty="0" smtClean="0">
                <a:solidFill>
                  <a:srgbClr val="7030A0"/>
                </a:solidFill>
              </a:rPr>
              <a:t> auditing </a:t>
            </a:r>
            <a:r>
              <a:rPr lang="en-US" b="1" dirty="0" err="1" smtClean="0">
                <a:solidFill>
                  <a:srgbClr val="7030A0"/>
                </a:solidFill>
              </a:rPr>
              <a:t>atau</a:t>
            </a:r>
            <a:endParaRPr lang="en-US" b="1" dirty="0" smtClean="0">
              <a:solidFill>
                <a:srgbClr val="7030A0"/>
              </a:solidFill>
            </a:endParaRPr>
          </a:p>
          <a:p>
            <a:pPr>
              <a:buNone/>
            </a:pPr>
            <a:r>
              <a:rPr lang="en-US" b="1" dirty="0">
                <a:solidFill>
                  <a:srgbClr val="7030A0"/>
                </a:solidFill>
              </a:rPr>
              <a:t> </a:t>
            </a:r>
            <a:r>
              <a:rPr lang="en-US" b="1" dirty="0" smtClean="0">
                <a:solidFill>
                  <a:srgbClr val="7030A0"/>
                </a:solidFill>
              </a:rPr>
              <a:t>        </a:t>
            </a:r>
            <a:r>
              <a:rPr lang="en-US" b="1" dirty="0" err="1" smtClean="0">
                <a:solidFill>
                  <a:srgbClr val="7030A0"/>
                </a:solidFill>
              </a:rPr>
              <a:t>hal-hal</a:t>
            </a:r>
            <a:r>
              <a:rPr lang="en-US" b="1" dirty="0" smtClean="0">
                <a:solidFill>
                  <a:srgbClr val="7030A0"/>
                </a:solidFill>
              </a:rPr>
              <a:t> </a:t>
            </a:r>
            <a:r>
              <a:rPr lang="en-US" b="1" dirty="0" err="1" smtClean="0">
                <a:solidFill>
                  <a:srgbClr val="7030A0"/>
                </a:solidFill>
              </a:rPr>
              <a:t>signifikan</a:t>
            </a:r>
            <a:r>
              <a:rPr lang="en-US" b="1" dirty="0" smtClean="0">
                <a:solidFill>
                  <a:srgbClr val="7030A0"/>
                </a:solidFill>
              </a:rPr>
              <a:t> </a:t>
            </a:r>
            <a:r>
              <a:rPr lang="en-US" b="1" dirty="0" err="1" smtClean="0">
                <a:solidFill>
                  <a:srgbClr val="7030A0"/>
                </a:solidFill>
              </a:rPr>
              <a:t>lainnya</a:t>
            </a:r>
            <a:endParaRPr lang="en-US" b="1" dirty="0" smtClean="0">
              <a:solidFill>
                <a:srgbClr val="7030A0"/>
              </a:solidFill>
            </a:endParaRPr>
          </a:p>
          <a:p>
            <a:pPr>
              <a:buNone/>
            </a:pPr>
            <a:r>
              <a:rPr lang="en-US" b="1" dirty="0">
                <a:solidFill>
                  <a:srgbClr val="7030A0"/>
                </a:solidFill>
              </a:rPr>
              <a:t> </a:t>
            </a:r>
            <a:r>
              <a:rPr lang="en-US" b="1" dirty="0" smtClean="0">
                <a:solidFill>
                  <a:srgbClr val="7030A0"/>
                </a:solidFill>
              </a:rPr>
              <a:t>   c. </a:t>
            </a:r>
            <a:r>
              <a:rPr lang="en-US" b="1" dirty="0" err="1" smtClean="0">
                <a:solidFill>
                  <a:srgbClr val="7030A0"/>
                </a:solidFill>
              </a:rPr>
              <a:t>Komunikasikan</a:t>
            </a:r>
            <a:r>
              <a:rPr lang="en-US" b="1" dirty="0" smtClean="0">
                <a:solidFill>
                  <a:srgbClr val="7030A0"/>
                </a:solidFill>
              </a:rPr>
              <a:t> </a:t>
            </a:r>
            <a:r>
              <a:rPr lang="en-US" b="1" dirty="0" err="1" smtClean="0">
                <a:solidFill>
                  <a:srgbClr val="7030A0"/>
                </a:solidFill>
              </a:rPr>
              <a:t>dengan</a:t>
            </a:r>
            <a:r>
              <a:rPr lang="en-US" b="1" dirty="0" smtClean="0">
                <a:solidFill>
                  <a:srgbClr val="7030A0"/>
                </a:solidFill>
              </a:rPr>
              <a:t> </a:t>
            </a:r>
            <a:r>
              <a:rPr lang="en-US" b="1" dirty="0" err="1" smtClean="0">
                <a:solidFill>
                  <a:srgbClr val="7030A0"/>
                </a:solidFill>
              </a:rPr>
              <a:t>komite</a:t>
            </a:r>
            <a:r>
              <a:rPr lang="en-US" b="1" dirty="0" smtClean="0">
                <a:solidFill>
                  <a:srgbClr val="7030A0"/>
                </a:solidFill>
              </a:rPr>
              <a:t> audit </a:t>
            </a:r>
            <a:r>
              <a:rPr lang="en-US" b="1" dirty="0" err="1" smtClean="0">
                <a:solidFill>
                  <a:srgbClr val="7030A0"/>
                </a:solidFill>
              </a:rPr>
              <a:t>mengenai</a:t>
            </a:r>
            <a:r>
              <a:rPr lang="en-US" b="1" dirty="0" smtClean="0">
                <a:solidFill>
                  <a:srgbClr val="7030A0"/>
                </a:solidFill>
              </a:rPr>
              <a:t> </a:t>
            </a:r>
            <a:r>
              <a:rPr lang="en-US" b="1" dirty="0" err="1" smtClean="0">
                <a:solidFill>
                  <a:srgbClr val="7030A0"/>
                </a:solidFill>
              </a:rPr>
              <a:t>hal</a:t>
            </a:r>
            <a:r>
              <a:rPr lang="en-US" b="1" dirty="0" smtClean="0">
                <a:solidFill>
                  <a:srgbClr val="7030A0"/>
                </a:solidFill>
              </a:rPr>
              <a:t>-</a:t>
            </a:r>
          </a:p>
          <a:p>
            <a:pPr>
              <a:buNone/>
            </a:pPr>
            <a:r>
              <a:rPr lang="en-US" b="1" dirty="0">
                <a:solidFill>
                  <a:srgbClr val="7030A0"/>
                </a:solidFill>
              </a:rPr>
              <a:t> </a:t>
            </a:r>
            <a:r>
              <a:rPr lang="en-US" b="1" dirty="0" smtClean="0">
                <a:solidFill>
                  <a:srgbClr val="7030A0"/>
                </a:solidFill>
              </a:rPr>
              <a:t>       </a:t>
            </a:r>
            <a:r>
              <a:rPr lang="en-US" b="1" dirty="0" err="1" smtClean="0">
                <a:solidFill>
                  <a:srgbClr val="7030A0"/>
                </a:solidFill>
              </a:rPr>
              <a:t>hal</a:t>
            </a:r>
            <a:r>
              <a:rPr lang="en-US" b="1" dirty="0" smtClean="0">
                <a:solidFill>
                  <a:srgbClr val="7030A0"/>
                </a:solidFill>
              </a:rPr>
              <a:t> </a:t>
            </a:r>
            <a:r>
              <a:rPr lang="en-US" b="1" dirty="0" err="1" smtClean="0">
                <a:solidFill>
                  <a:srgbClr val="7030A0"/>
                </a:solidFill>
              </a:rPr>
              <a:t>berkaitan</a:t>
            </a:r>
            <a:r>
              <a:rPr lang="en-US" b="1" dirty="0" smtClean="0">
                <a:solidFill>
                  <a:srgbClr val="7030A0"/>
                </a:solidFill>
              </a:rPr>
              <a:t> </a:t>
            </a:r>
            <a:r>
              <a:rPr lang="en-US" b="1" dirty="0" err="1" smtClean="0">
                <a:solidFill>
                  <a:srgbClr val="7030A0"/>
                </a:solidFill>
              </a:rPr>
              <a:t>dengan</a:t>
            </a:r>
            <a:r>
              <a:rPr lang="en-US" b="1" dirty="0" smtClean="0">
                <a:solidFill>
                  <a:srgbClr val="7030A0"/>
                </a:solidFill>
              </a:rPr>
              <a:t> fraud, </a:t>
            </a:r>
            <a:r>
              <a:rPr lang="en-US" b="1" dirty="0" err="1" smtClean="0">
                <a:solidFill>
                  <a:srgbClr val="7030A0"/>
                </a:solidFill>
              </a:rPr>
              <a:t>unsur</a:t>
            </a:r>
            <a:r>
              <a:rPr lang="en-US" b="1" dirty="0" smtClean="0">
                <a:solidFill>
                  <a:srgbClr val="7030A0"/>
                </a:solidFill>
              </a:rPr>
              <a:t> </a:t>
            </a:r>
            <a:r>
              <a:rPr lang="en-US" b="1" dirty="0" err="1" smtClean="0">
                <a:solidFill>
                  <a:srgbClr val="7030A0"/>
                </a:solidFill>
              </a:rPr>
              <a:t>tindakan</a:t>
            </a:r>
            <a:endParaRPr lang="en-US" b="1" dirty="0" smtClean="0">
              <a:solidFill>
                <a:srgbClr val="7030A0"/>
              </a:solidFill>
            </a:endParaRPr>
          </a:p>
          <a:p>
            <a:pPr>
              <a:buNone/>
            </a:pPr>
            <a:r>
              <a:rPr lang="en-US" b="1" dirty="0">
                <a:solidFill>
                  <a:srgbClr val="7030A0"/>
                </a:solidFill>
              </a:rPr>
              <a:t> </a:t>
            </a:r>
            <a:r>
              <a:rPr lang="en-US" b="1" dirty="0" smtClean="0">
                <a:solidFill>
                  <a:srgbClr val="7030A0"/>
                </a:solidFill>
              </a:rPr>
              <a:t>       </a:t>
            </a:r>
            <a:r>
              <a:rPr lang="en-US" b="1" dirty="0" err="1" smtClean="0">
                <a:solidFill>
                  <a:srgbClr val="7030A0"/>
                </a:solidFill>
              </a:rPr>
              <a:t>melanggar</a:t>
            </a:r>
            <a:r>
              <a:rPr lang="en-US" b="1" dirty="0" smtClean="0">
                <a:solidFill>
                  <a:srgbClr val="7030A0"/>
                </a:solidFill>
              </a:rPr>
              <a:t> </a:t>
            </a:r>
            <a:r>
              <a:rPr lang="en-US" b="1" dirty="0" err="1" smtClean="0">
                <a:solidFill>
                  <a:srgbClr val="7030A0"/>
                </a:solidFill>
              </a:rPr>
              <a:t>hukum</a:t>
            </a:r>
            <a:r>
              <a:rPr lang="en-US" b="1" dirty="0" smtClean="0">
                <a:solidFill>
                  <a:srgbClr val="7030A0"/>
                </a:solidFill>
              </a:rPr>
              <a:t> </a:t>
            </a:r>
            <a:r>
              <a:rPr lang="en-US" b="1" dirty="0" err="1" smtClean="0">
                <a:solidFill>
                  <a:srgbClr val="7030A0"/>
                </a:solidFill>
              </a:rPr>
              <a:t>dan</a:t>
            </a:r>
            <a:r>
              <a:rPr lang="en-US" b="1" dirty="0" smtClean="0">
                <a:solidFill>
                  <a:srgbClr val="7030A0"/>
                </a:solidFill>
              </a:rPr>
              <a:t> PI</a:t>
            </a:r>
          </a:p>
          <a:p>
            <a:pPr>
              <a:buNone/>
            </a:pPr>
            <a:r>
              <a:rPr lang="en-US" b="1" dirty="0">
                <a:solidFill>
                  <a:srgbClr val="7030A0"/>
                </a:solidFill>
              </a:rPr>
              <a:t> </a:t>
            </a:r>
            <a:r>
              <a:rPr lang="en-US" b="1" dirty="0" smtClean="0">
                <a:solidFill>
                  <a:srgbClr val="7030A0"/>
                </a:solidFill>
              </a:rPr>
              <a:t>    d. </a:t>
            </a:r>
            <a:r>
              <a:rPr lang="en-US" b="1" dirty="0" err="1" smtClean="0">
                <a:solidFill>
                  <a:srgbClr val="7030A0"/>
                </a:solidFill>
              </a:rPr>
              <a:t>Pemahaman</a:t>
            </a:r>
            <a:r>
              <a:rPr lang="en-US" b="1" dirty="0" smtClean="0">
                <a:solidFill>
                  <a:srgbClr val="7030A0"/>
                </a:solidFill>
              </a:rPr>
              <a:t> </a:t>
            </a:r>
            <a:r>
              <a:rPr lang="en-US" b="1" dirty="0" err="1" smtClean="0">
                <a:solidFill>
                  <a:srgbClr val="7030A0"/>
                </a:solidFill>
              </a:rPr>
              <a:t>pendahulu</a:t>
            </a:r>
            <a:r>
              <a:rPr lang="en-US" b="1" dirty="0" smtClean="0">
                <a:solidFill>
                  <a:srgbClr val="7030A0"/>
                </a:solidFill>
              </a:rPr>
              <a:t> </a:t>
            </a:r>
            <a:r>
              <a:rPr lang="en-US" b="1" dirty="0" err="1" smtClean="0">
                <a:solidFill>
                  <a:srgbClr val="7030A0"/>
                </a:solidFill>
              </a:rPr>
              <a:t>mengenai</a:t>
            </a:r>
            <a:r>
              <a:rPr lang="en-US" b="1" dirty="0" smtClean="0">
                <a:solidFill>
                  <a:srgbClr val="7030A0"/>
                </a:solidFill>
              </a:rPr>
              <a:t> </a:t>
            </a:r>
            <a:r>
              <a:rPr lang="en-US" b="1" dirty="0" err="1" smtClean="0">
                <a:solidFill>
                  <a:srgbClr val="7030A0"/>
                </a:solidFill>
              </a:rPr>
              <a:t>alasan</a:t>
            </a:r>
            <a:r>
              <a:rPr lang="en-US" b="1" dirty="0" smtClean="0">
                <a:solidFill>
                  <a:srgbClr val="7030A0"/>
                </a:solidFill>
              </a:rPr>
              <a:t> </a:t>
            </a:r>
          </a:p>
          <a:p>
            <a:pPr>
              <a:buNone/>
            </a:pPr>
            <a:r>
              <a:rPr lang="en-US" b="1" dirty="0">
                <a:solidFill>
                  <a:srgbClr val="7030A0"/>
                </a:solidFill>
              </a:rPr>
              <a:t> </a:t>
            </a:r>
            <a:r>
              <a:rPr lang="en-US" b="1" dirty="0" smtClean="0">
                <a:solidFill>
                  <a:srgbClr val="7030A0"/>
                </a:solidFill>
              </a:rPr>
              <a:t>         </a:t>
            </a:r>
            <a:r>
              <a:rPr lang="en-US" b="1" dirty="0" err="1" smtClean="0">
                <a:solidFill>
                  <a:srgbClr val="7030A0"/>
                </a:solidFill>
              </a:rPr>
              <a:t>perubahan</a:t>
            </a:r>
            <a:r>
              <a:rPr lang="en-US" b="1" dirty="0" smtClean="0">
                <a:solidFill>
                  <a:srgbClr val="7030A0"/>
                </a:solidFill>
              </a:rPr>
              <a:t> auditor</a:t>
            </a:r>
            <a:endParaRPr lang="en-US" b="1" dirty="0">
              <a:solidFill>
                <a:srgbClr val="7030A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2. PEROLEHAN PEMAHAMAN UMUM ATAS KLIEN &amp; INDUSTRI</a:t>
            </a:r>
            <a:endParaRPr lang="en-US" b="1" dirty="0">
              <a:solidFill>
                <a:srgbClr val="FF0000"/>
              </a:solidFill>
            </a:endParaRPr>
          </a:p>
        </p:txBody>
      </p:sp>
      <p:sp>
        <p:nvSpPr>
          <p:cNvPr id="3" name="Content Placeholder 2"/>
          <p:cNvSpPr>
            <a:spLocks noGrp="1"/>
          </p:cNvSpPr>
          <p:nvPr>
            <p:ph idx="1"/>
          </p:nvPr>
        </p:nvSpPr>
        <p:spPr/>
        <p:txBody>
          <a:bodyPr/>
          <a:lstStyle/>
          <a:p>
            <a:r>
              <a:rPr lang="en-US" b="1" dirty="0" smtClean="0"/>
              <a:t>UNTUK BEBERAPA INDUSTRI YANG PENTING SUDAH TERSEDIA PEDOMA AKUNTANSI &amp; AUDIT INDUSTRI, JUGA PUBLIKASI TEKNIS</a:t>
            </a:r>
          </a:p>
          <a:p>
            <a:r>
              <a:rPr lang="en-US" b="1" dirty="0" smtClean="0">
                <a:solidFill>
                  <a:srgbClr val="00B050"/>
                </a:solidFill>
              </a:rPr>
              <a:t>BERKENAAN DEGAN PERUSAHAAN, AUDITOR BIASANYA AKAN MENGUNJUNGI FASILITAS KLIEN, DAN MENDAPATKAN PEMAHAMAN MENYELURUH ATAS ORGANISASI KLIEN</a:t>
            </a:r>
            <a:endParaRPr lang="en-US" b="1" dirty="0">
              <a:solidFill>
                <a:srgbClr val="00B05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2. PEROLEHAN PEMAHAMAN UMUM ATAS KLIEN &amp; INDUSTRI </a:t>
            </a:r>
            <a:r>
              <a:rPr lang="en-US" sz="2700" b="1" dirty="0" err="1" smtClean="0">
                <a:solidFill>
                  <a:srgbClr val="FF0000"/>
                </a:solidFill>
              </a:rPr>
              <a:t>lanjutan</a:t>
            </a:r>
            <a:r>
              <a:rPr lang="en-US" sz="2700" b="1" dirty="0" smtClean="0">
                <a:solidFill>
                  <a:srgbClr val="FF0000"/>
                </a:solidFill>
              </a:rPr>
              <a:t> …</a:t>
            </a:r>
            <a:endParaRPr lang="en-US" b="1" dirty="0">
              <a:solidFill>
                <a:srgbClr val="FF0000"/>
              </a:solidFill>
            </a:endParaRPr>
          </a:p>
        </p:txBody>
      </p:sp>
      <p:sp>
        <p:nvSpPr>
          <p:cNvPr id="3" name="Content Placeholder 2"/>
          <p:cNvSpPr>
            <a:spLocks noGrp="1"/>
          </p:cNvSpPr>
          <p:nvPr>
            <p:ph idx="1"/>
          </p:nvPr>
        </p:nvSpPr>
        <p:spPr/>
        <p:txBody>
          <a:bodyPr>
            <a:normAutofit/>
          </a:bodyPr>
          <a:lstStyle/>
          <a:p>
            <a:r>
              <a:rPr lang="en-US" b="1" dirty="0" smtClean="0"/>
              <a:t>SELAIN KOMUNIKASI DENGAN AUDITOR PENDAHULU, PENGGANTI BIASANYA JUGA MELAKUKAN KOMUNIKASI DENGAN KOMITE AUDIT, PENGACARA DAN MUNGKIN DENGAN PRAKTISI DAN BANKIR</a:t>
            </a:r>
          </a:p>
          <a:p>
            <a:r>
              <a:rPr lang="en-US" b="1" dirty="0" smtClean="0">
                <a:solidFill>
                  <a:srgbClr val="00B050"/>
                </a:solidFill>
              </a:rPr>
              <a:t>PROSES PEROLEHAN PEMAHAMAN BIASANYA DIAKHIRI DENGAN PROPOSAL KEPADA KLIEN</a:t>
            </a:r>
            <a:endParaRPr lang="en-US" b="1" dirty="0">
              <a:solidFill>
                <a:srgbClr val="00B05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3. KESEPAHAMAN DENGAN KLIEN (SURAT PERIKATAN)</a:t>
            </a:r>
            <a:endParaRPr lang="en-US" b="1"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b="1" dirty="0" smtClean="0"/>
              <a:t>KESEPAHAMAN DENGAN KLEIN DAPAT DILAKUKAN SECARA LISAN ATAU TERTULIS</a:t>
            </a:r>
          </a:p>
          <a:p>
            <a:pPr>
              <a:buFontTx/>
              <a:buChar char="-"/>
            </a:pPr>
            <a:r>
              <a:rPr lang="en-US" b="1" dirty="0" err="1" smtClean="0">
                <a:solidFill>
                  <a:srgbClr val="00B0F0"/>
                </a:solidFill>
              </a:rPr>
              <a:t>Harus</a:t>
            </a:r>
            <a:r>
              <a:rPr lang="en-US" b="1" dirty="0" smtClean="0">
                <a:solidFill>
                  <a:srgbClr val="00B0F0"/>
                </a:solidFill>
              </a:rPr>
              <a:t> </a:t>
            </a:r>
            <a:r>
              <a:rPr lang="en-US" b="1" dirty="0" err="1" smtClean="0">
                <a:solidFill>
                  <a:srgbClr val="00B0F0"/>
                </a:solidFill>
              </a:rPr>
              <a:t>didokumentasikan</a:t>
            </a:r>
            <a:r>
              <a:rPr lang="en-US" b="1" dirty="0" smtClean="0">
                <a:solidFill>
                  <a:srgbClr val="00B0F0"/>
                </a:solidFill>
              </a:rPr>
              <a:t> </a:t>
            </a:r>
            <a:r>
              <a:rPr lang="en-US" b="1" dirty="0" err="1" smtClean="0">
                <a:solidFill>
                  <a:srgbClr val="00B0F0"/>
                </a:solidFill>
              </a:rPr>
              <a:t>dalam</a:t>
            </a:r>
            <a:r>
              <a:rPr lang="en-US" b="1" dirty="0" smtClean="0">
                <a:solidFill>
                  <a:srgbClr val="00B0F0"/>
                </a:solidFill>
              </a:rPr>
              <a:t> </a:t>
            </a:r>
            <a:r>
              <a:rPr lang="en-US" b="1" dirty="0" err="1" smtClean="0">
                <a:solidFill>
                  <a:srgbClr val="00B0F0"/>
                </a:solidFill>
              </a:rPr>
              <a:t>kertas</a:t>
            </a:r>
            <a:r>
              <a:rPr lang="en-US" b="1" dirty="0" smtClean="0">
                <a:solidFill>
                  <a:srgbClr val="00B0F0"/>
                </a:solidFill>
              </a:rPr>
              <a:t> </a:t>
            </a:r>
            <a:r>
              <a:rPr lang="en-US" b="1" dirty="0" err="1" smtClean="0">
                <a:solidFill>
                  <a:srgbClr val="00B0F0"/>
                </a:solidFill>
              </a:rPr>
              <a:t>kerja</a:t>
            </a:r>
            <a:r>
              <a:rPr lang="en-US" b="1" dirty="0" smtClean="0">
                <a:solidFill>
                  <a:srgbClr val="00B0F0"/>
                </a:solidFill>
              </a:rPr>
              <a:t> </a:t>
            </a:r>
            <a:r>
              <a:rPr lang="en-US" b="1" dirty="0" err="1" smtClean="0">
                <a:solidFill>
                  <a:srgbClr val="00B0F0"/>
                </a:solidFill>
              </a:rPr>
              <a:t>dan</a:t>
            </a:r>
            <a:r>
              <a:rPr lang="en-US" b="1" dirty="0" smtClean="0">
                <a:solidFill>
                  <a:srgbClr val="00B0F0"/>
                </a:solidFill>
              </a:rPr>
              <a:t> </a:t>
            </a:r>
            <a:r>
              <a:rPr lang="en-US" b="1" dirty="0" err="1" smtClean="0">
                <a:solidFill>
                  <a:srgbClr val="00B0F0"/>
                </a:solidFill>
              </a:rPr>
              <a:t>biasanya</a:t>
            </a:r>
            <a:r>
              <a:rPr lang="en-US" b="1" dirty="0" smtClean="0">
                <a:solidFill>
                  <a:srgbClr val="00B0F0"/>
                </a:solidFill>
              </a:rPr>
              <a:t> </a:t>
            </a:r>
            <a:r>
              <a:rPr lang="en-US" b="1" dirty="0" err="1" smtClean="0">
                <a:solidFill>
                  <a:srgbClr val="00B0F0"/>
                </a:solidFill>
              </a:rPr>
              <a:t>diperoleh</a:t>
            </a:r>
            <a:r>
              <a:rPr lang="en-US" b="1" dirty="0" smtClean="0">
                <a:solidFill>
                  <a:srgbClr val="00B0F0"/>
                </a:solidFill>
              </a:rPr>
              <a:t> </a:t>
            </a:r>
            <a:r>
              <a:rPr lang="en-US" b="1" dirty="0" err="1" smtClean="0">
                <a:solidFill>
                  <a:srgbClr val="00B0F0"/>
                </a:solidFill>
              </a:rPr>
              <a:t>melalui</a:t>
            </a:r>
            <a:r>
              <a:rPr lang="en-US" b="1" dirty="0" smtClean="0">
                <a:solidFill>
                  <a:srgbClr val="00B0F0"/>
                </a:solidFill>
              </a:rPr>
              <a:t> </a:t>
            </a:r>
            <a:r>
              <a:rPr lang="en-US" b="1" dirty="0" err="1" smtClean="0">
                <a:solidFill>
                  <a:srgbClr val="00B0F0"/>
                </a:solidFill>
              </a:rPr>
              <a:t>surat</a:t>
            </a:r>
            <a:r>
              <a:rPr lang="en-US" b="1" dirty="0" smtClean="0">
                <a:solidFill>
                  <a:srgbClr val="00B0F0"/>
                </a:solidFill>
              </a:rPr>
              <a:t> </a:t>
            </a:r>
            <a:r>
              <a:rPr lang="en-US" b="1" dirty="0" err="1" smtClean="0">
                <a:solidFill>
                  <a:srgbClr val="00B0F0"/>
                </a:solidFill>
              </a:rPr>
              <a:t>perikatan</a:t>
            </a:r>
            <a:r>
              <a:rPr lang="en-US" b="1" dirty="0" smtClean="0">
                <a:solidFill>
                  <a:srgbClr val="00B0F0"/>
                </a:solidFill>
              </a:rPr>
              <a:t> (engagement letter)</a:t>
            </a:r>
          </a:p>
          <a:p>
            <a:r>
              <a:rPr lang="en-US" b="1" dirty="0" smtClean="0"/>
              <a:t>KESEPAHAMAN HARUS MELIPUTI HAL-HAL SBB :</a:t>
            </a:r>
          </a:p>
          <a:p>
            <a:pPr>
              <a:buNone/>
            </a:pPr>
            <a:r>
              <a:rPr lang="en-US" b="1" dirty="0" smtClean="0">
                <a:solidFill>
                  <a:srgbClr val="00B0F0"/>
                </a:solidFill>
              </a:rPr>
              <a:t>- </a:t>
            </a:r>
            <a:r>
              <a:rPr lang="en-US" b="1" dirty="0" err="1" smtClean="0">
                <a:solidFill>
                  <a:srgbClr val="00B0F0"/>
                </a:solidFill>
              </a:rPr>
              <a:t>Tujuan</a:t>
            </a:r>
            <a:r>
              <a:rPr lang="en-US" b="1" dirty="0" smtClean="0">
                <a:solidFill>
                  <a:srgbClr val="00B0F0"/>
                </a:solidFill>
              </a:rPr>
              <a:t> </a:t>
            </a:r>
            <a:r>
              <a:rPr lang="en-US" b="1" dirty="0" err="1" smtClean="0">
                <a:solidFill>
                  <a:srgbClr val="00B0F0"/>
                </a:solidFill>
              </a:rPr>
              <a:t>penugasan</a:t>
            </a:r>
            <a:r>
              <a:rPr lang="en-US" b="1" dirty="0" smtClean="0">
                <a:solidFill>
                  <a:srgbClr val="00B0F0"/>
                </a:solidFill>
              </a:rPr>
              <a:t> ( </a:t>
            </a:r>
            <a:r>
              <a:rPr lang="en-US" b="1" dirty="0" err="1" smtClean="0">
                <a:solidFill>
                  <a:srgbClr val="00B0F0"/>
                </a:solidFill>
              </a:rPr>
              <a:t>pernyataan</a:t>
            </a:r>
            <a:r>
              <a:rPr lang="en-US" b="1" dirty="0" smtClean="0">
                <a:solidFill>
                  <a:srgbClr val="00B0F0"/>
                </a:solidFill>
              </a:rPr>
              <a:t> </a:t>
            </a:r>
            <a:r>
              <a:rPr lang="en-US" b="1" dirty="0" err="1" smtClean="0">
                <a:solidFill>
                  <a:srgbClr val="00B0F0"/>
                </a:solidFill>
              </a:rPr>
              <a:t>pendapat</a:t>
            </a:r>
            <a:r>
              <a:rPr lang="en-US" b="1" dirty="0" smtClean="0">
                <a:solidFill>
                  <a:srgbClr val="00B0F0"/>
                </a:solidFill>
              </a:rPr>
              <a:t> </a:t>
            </a:r>
            <a:r>
              <a:rPr lang="en-US" b="1" dirty="0" err="1" smtClean="0">
                <a:solidFill>
                  <a:srgbClr val="00B0F0"/>
                </a:solidFill>
              </a:rPr>
              <a:t>atas</a:t>
            </a:r>
            <a:r>
              <a:rPr lang="en-US" b="1" dirty="0" smtClean="0">
                <a:solidFill>
                  <a:srgbClr val="00B0F0"/>
                </a:solidFill>
              </a:rPr>
              <a:t> </a:t>
            </a:r>
            <a:r>
              <a:rPr lang="en-US" b="1" dirty="0" err="1" smtClean="0">
                <a:solidFill>
                  <a:srgbClr val="00B0F0"/>
                </a:solidFill>
              </a:rPr>
              <a:t>laporan</a:t>
            </a:r>
            <a:r>
              <a:rPr lang="en-US" b="1" dirty="0" smtClean="0">
                <a:solidFill>
                  <a:srgbClr val="00B0F0"/>
                </a:solidFill>
              </a:rPr>
              <a:t> </a:t>
            </a:r>
            <a:r>
              <a:rPr lang="en-US" b="1" dirty="0" err="1" smtClean="0">
                <a:solidFill>
                  <a:srgbClr val="00B0F0"/>
                </a:solidFill>
              </a:rPr>
              <a:t>keuangan</a:t>
            </a:r>
            <a:r>
              <a:rPr lang="en-US" b="1" dirty="0" smtClean="0">
                <a:solidFill>
                  <a:srgbClr val="00B0F0"/>
                </a:solidFill>
              </a:rPr>
              <a:t>)</a:t>
            </a:r>
          </a:p>
          <a:p>
            <a:pPr>
              <a:buNone/>
            </a:pPr>
            <a:r>
              <a:rPr lang="en-US" b="1" dirty="0" smtClean="0">
                <a:solidFill>
                  <a:srgbClr val="00B0F0"/>
                </a:solidFill>
              </a:rPr>
              <a:t>- </a:t>
            </a:r>
            <a:r>
              <a:rPr lang="en-US" b="1" dirty="0" err="1" smtClean="0">
                <a:solidFill>
                  <a:srgbClr val="00B0F0"/>
                </a:solidFill>
              </a:rPr>
              <a:t>Tanggung</a:t>
            </a:r>
            <a:r>
              <a:rPr lang="en-US" b="1" dirty="0" smtClean="0">
                <a:solidFill>
                  <a:srgbClr val="00B0F0"/>
                </a:solidFill>
              </a:rPr>
              <a:t> </a:t>
            </a:r>
            <a:r>
              <a:rPr lang="en-US" b="1" dirty="0" err="1" smtClean="0">
                <a:solidFill>
                  <a:srgbClr val="00B0F0"/>
                </a:solidFill>
              </a:rPr>
              <a:t>jawab</a:t>
            </a:r>
            <a:r>
              <a:rPr lang="en-US" b="1" dirty="0" smtClean="0">
                <a:solidFill>
                  <a:srgbClr val="00B0F0"/>
                </a:solidFill>
              </a:rPr>
              <a:t> </a:t>
            </a:r>
            <a:r>
              <a:rPr lang="en-US" b="1" dirty="0" err="1" smtClean="0">
                <a:solidFill>
                  <a:srgbClr val="00B0F0"/>
                </a:solidFill>
              </a:rPr>
              <a:t>manajemen</a:t>
            </a:r>
            <a:r>
              <a:rPr lang="en-US" b="1" dirty="0" smtClean="0">
                <a:solidFill>
                  <a:srgbClr val="00B0F0"/>
                </a:solidFill>
              </a:rPr>
              <a:t> (</a:t>
            </a:r>
            <a:r>
              <a:rPr lang="en-US" b="1" dirty="0" err="1" smtClean="0">
                <a:solidFill>
                  <a:srgbClr val="00B0F0"/>
                </a:solidFill>
              </a:rPr>
              <a:t>membuat</a:t>
            </a:r>
            <a:r>
              <a:rPr lang="en-US" b="1" dirty="0" smtClean="0">
                <a:solidFill>
                  <a:srgbClr val="00B0F0"/>
                </a:solidFill>
              </a:rPr>
              <a:t> &amp; </a:t>
            </a:r>
            <a:r>
              <a:rPr lang="en-US" b="1" dirty="0" err="1" smtClean="0">
                <a:solidFill>
                  <a:srgbClr val="00B0F0"/>
                </a:solidFill>
              </a:rPr>
              <a:t>memelihari</a:t>
            </a:r>
            <a:r>
              <a:rPr lang="en-US" b="1" dirty="0" smtClean="0">
                <a:solidFill>
                  <a:srgbClr val="00B0F0"/>
                </a:solidFill>
              </a:rPr>
              <a:t> PI </a:t>
            </a:r>
            <a:r>
              <a:rPr lang="en-US" b="1" dirty="0" err="1" smtClean="0">
                <a:solidFill>
                  <a:srgbClr val="00B0F0"/>
                </a:solidFill>
              </a:rPr>
              <a:t>yg</a:t>
            </a:r>
            <a:r>
              <a:rPr lang="en-US" b="1" dirty="0" smtClean="0">
                <a:solidFill>
                  <a:srgbClr val="00B0F0"/>
                </a:solidFill>
              </a:rPr>
              <a:t> </a:t>
            </a:r>
            <a:r>
              <a:rPr lang="en-US" b="1" dirty="0" err="1" smtClean="0">
                <a:solidFill>
                  <a:srgbClr val="00B0F0"/>
                </a:solidFill>
              </a:rPr>
              <a:t>efektif</a:t>
            </a:r>
            <a:r>
              <a:rPr lang="en-US" b="1" dirty="0" smtClean="0">
                <a:solidFill>
                  <a:srgbClr val="00B0F0"/>
                </a:solidFill>
              </a:rPr>
              <a:t> </a:t>
            </a:r>
            <a:r>
              <a:rPr lang="en-US" b="1" dirty="0" err="1" smtClean="0">
                <a:solidFill>
                  <a:srgbClr val="00B0F0"/>
                </a:solidFill>
              </a:rPr>
              <a:t>atas</a:t>
            </a:r>
            <a:r>
              <a:rPr lang="en-US" b="1" dirty="0" smtClean="0">
                <a:solidFill>
                  <a:srgbClr val="00B0F0"/>
                </a:solidFill>
              </a:rPr>
              <a:t> </a:t>
            </a:r>
            <a:r>
              <a:rPr lang="en-US" b="1" dirty="0" err="1" smtClean="0">
                <a:solidFill>
                  <a:srgbClr val="00B0F0"/>
                </a:solidFill>
              </a:rPr>
              <a:t>pelaporan</a:t>
            </a:r>
            <a:r>
              <a:rPr lang="en-US" b="1" dirty="0" smtClean="0">
                <a:solidFill>
                  <a:srgbClr val="00B0F0"/>
                </a:solidFill>
              </a:rPr>
              <a:t> </a:t>
            </a:r>
            <a:r>
              <a:rPr lang="en-US" b="1" dirty="0" err="1" smtClean="0">
                <a:solidFill>
                  <a:srgbClr val="00B0F0"/>
                </a:solidFill>
              </a:rPr>
              <a:t>keuangan</a:t>
            </a:r>
            <a:r>
              <a:rPr lang="en-US" b="1" dirty="0" smtClean="0">
                <a:solidFill>
                  <a:srgbClr val="00B0F0"/>
                </a:solidFill>
              </a:rPr>
              <a:t>, </a:t>
            </a:r>
            <a:r>
              <a:rPr lang="en-US" b="1" dirty="0" err="1" smtClean="0">
                <a:solidFill>
                  <a:srgbClr val="00B0F0"/>
                </a:solidFill>
              </a:rPr>
              <a:t>mengidentifikasi</a:t>
            </a:r>
            <a:r>
              <a:rPr lang="en-US" b="1" dirty="0" smtClean="0">
                <a:solidFill>
                  <a:srgbClr val="00B0F0"/>
                </a:solidFill>
              </a:rPr>
              <a:t> &amp; </a:t>
            </a:r>
            <a:r>
              <a:rPr lang="en-US" b="1" dirty="0" err="1" smtClean="0">
                <a:solidFill>
                  <a:srgbClr val="00B0F0"/>
                </a:solidFill>
              </a:rPr>
              <a:t>meyakinkan</a:t>
            </a:r>
            <a:r>
              <a:rPr lang="en-US" b="1" dirty="0" smtClean="0">
                <a:solidFill>
                  <a:srgbClr val="00B0F0"/>
                </a:solidFill>
              </a:rPr>
              <a:t> </a:t>
            </a:r>
            <a:r>
              <a:rPr lang="en-US" b="1" dirty="0" err="1" smtClean="0">
                <a:solidFill>
                  <a:srgbClr val="00B0F0"/>
                </a:solidFill>
              </a:rPr>
              <a:t>bahwa</a:t>
            </a:r>
            <a:r>
              <a:rPr lang="en-US" b="1" dirty="0" smtClean="0">
                <a:solidFill>
                  <a:srgbClr val="00B0F0"/>
                </a:solidFill>
              </a:rPr>
              <a:t> </a:t>
            </a:r>
            <a:r>
              <a:rPr lang="en-US" b="1" dirty="0" err="1" smtClean="0">
                <a:solidFill>
                  <a:srgbClr val="00B0F0"/>
                </a:solidFill>
              </a:rPr>
              <a:t>entitas</a:t>
            </a:r>
            <a:r>
              <a:rPr lang="en-US" b="1" dirty="0" smtClean="0">
                <a:solidFill>
                  <a:srgbClr val="00B0F0"/>
                </a:solidFill>
              </a:rPr>
              <a:t> </a:t>
            </a:r>
            <a:r>
              <a:rPr lang="en-US" b="1" dirty="0" err="1" smtClean="0">
                <a:solidFill>
                  <a:srgbClr val="00B0F0"/>
                </a:solidFill>
              </a:rPr>
              <a:t>tsb</a:t>
            </a:r>
            <a:r>
              <a:rPr lang="en-US" b="1" dirty="0" smtClean="0">
                <a:solidFill>
                  <a:srgbClr val="00B0F0"/>
                </a:solidFill>
              </a:rPr>
              <a:t> </a:t>
            </a:r>
            <a:r>
              <a:rPr lang="en-US" b="1" dirty="0" err="1" smtClean="0">
                <a:solidFill>
                  <a:srgbClr val="00B0F0"/>
                </a:solidFill>
              </a:rPr>
              <a:t>mematuhi</a:t>
            </a:r>
            <a:r>
              <a:rPr lang="en-US" b="1" dirty="0" smtClean="0">
                <a:solidFill>
                  <a:srgbClr val="00B0F0"/>
                </a:solidFill>
              </a:rPr>
              <a:t> </a:t>
            </a:r>
            <a:r>
              <a:rPr lang="en-US" b="1" dirty="0" err="1" smtClean="0">
                <a:solidFill>
                  <a:srgbClr val="00B0F0"/>
                </a:solidFill>
              </a:rPr>
              <a:t>hukum</a:t>
            </a:r>
            <a:r>
              <a:rPr lang="en-US" b="1" dirty="0" smtClean="0">
                <a:solidFill>
                  <a:srgbClr val="00B0F0"/>
                </a:solidFill>
              </a:rPr>
              <a:t> &amp; </a:t>
            </a:r>
            <a:r>
              <a:rPr lang="en-US" b="1" dirty="0" err="1" smtClean="0">
                <a:solidFill>
                  <a:srgbClr val="00B0F0"/>
                </a:solidFill>
              </a:rPr>
              <a:t>peraturan</a:t>
            </a:r>
            <a:r>
              <a:rPr lang="en-US" b="1" dirty="0" smtClean="0">
                <a:solidFill>
                  <a:srgbClr val="00B0F0"/>
                </a:solidFill>
              </a:rPr>
              <a:t>, </a:t>
            </a:r>
            <a:r>
              <a:rPr lang="en-US" b="1" dirty="0" err="1" smtClean="0">
                <a:solidFill>
                  <a:srgbClr val="00B0F0"/>
                </a:solidFill>
              </a:rPr>
              <a:t>menyiapkan</a:t>
            </a:r>
            <a:r>
              <a:rPr lang="en-US" b="1" dirty="0" smtClean="0">
                <a:solidFill>
                  <a:srgbClr val="00B0F0"/>
                </a:solidFill>
              </a:rPr>
              <a:t> </a:t>
            </a:r>
            <a:r>
              <a:rPr lang="en-US" b="1" dirty="0" err="1" smtClean="0">
                <a:solidFill>
                  <a:srgbClr val="00B0F0"/>
                </a:solidFill>
              </a:rPr>
              <a:t>catatan</a:t>
            </a:r>
            <a:r>
              <a:rPr lang="en-US" b="1" dirty="0" smtClean="0">
                <a:solidFill>
                  <a:srgbClr val="00B0F0"/>
                </a:solidFill>
              </a:rPr>
              <a:t> </a:t>
            </a:r>
            <a:r>
              <a:rPr lang="en-US" b="1" dirty="0" err="1" smtClean="0">
                <a:solidFill>
                  <a:srgbClr val="00B0F0"/>
                </a:solidFill>
              </a:rPr>
              <a:t>akuntansi</a:t>
            </a:r>
            <a:r>
              <a:rPr lang="en-US" b="1" dirty="0" smtClean="0">
                <a:solidFill>
                  <a:srgbClr val="00B0F0"/>
                </a:solidFill>
              </a:rPr>
              <a:t> &amp; </a:t>
            </a:r>
            <a:r>
              <a:rPr lang="en-US" b="1" dirty="0" err="1" smtClean="0">
                <a:solidFill>
                  <a:srgbClr val="00B0F0"/>
                </a:solidFill>
              </a:rPr>
              <a:t>informasi</a:t>
            </a:r>
            <a:r>
              <a:rPr lang="en-US" b="1" dirty="0" smtClean="0">
                <a:solidFill>
                  <a:srgbClr val="00B0F0"/>
                </a:solidFill>
              </a:rPr>
              <a:t> </a:t>
            </a:r>
            <a:r>
              <a:rPr lang="en-US" b="1" dirty="0" err="1" smtClean="0">
                <a:solidFill>
                  <a:srgbClr val="00B0F0"/>
                </a:solidFill>
              </a:rPr>
              <a:t>terkait</a:t>
            </a:r>
            <a:r>
              <a:rPr lang="en-US" b="1" dirty="0" smtClean="0">
                <a:solidFill>
                  <a:srgbClr val="00B0F0"/>
                </a:solidFill>
              </a:rPr>
              <a:t> </a:t>
            </a:r>
            <a:r>
              <a:rPr lang="en-US" b="1" dirty="0" err="1" smtClean="0">
                <a:solidFill>
                  <a:srgbClr val="00B0F0"/>
                </a:solidFill>
              </a:rPr>
              <a:t>lainnya</a:t>
            </a:r>
            <a:r>
              <a:rPr lang="en-US" b="1" dirty="0" smtClean="0">
                <a:solidFill>
                  <a:srgbClr val="00B0F0"/>
                </a:solidFill>
              </a:rPr>
              <a:t> </a:t>
            </a:r>
            <a:r>
              <a:rPr lang="en-US" b="1" dirty="0" err="1" smtClean="0">
                <a:solidFill>
                  <a:srgbClr val="00B0F0"/>
                </a:solidFill>
              </a:rPr>
              <a:t>tersedia</a:t>
            </a:r>
            <a:r>
              <a:rPr lang="en-US" b="1" dirty="0" smtClean="0">
                <a:solidFill>
                  <a:srgbClr val="00B0F0"/>
                </a:solidFill>
              </a:rPr>
              <a:t> </a:t>
            </a:r>
            <a:r>
              <a:rPr lang="en-US" b="1" dirty="0" err="1" smtClean="0">
                <a:solidFill>
                  <a:srgbClr val="00B0F0"/>
                </a:solidFill>
              </a:rPr>
              <a:t>bagi</a:t>
            </a:r>
            <a:r>
              <a:rPr lang="en-US" b="1" dirty="0" smtClean="0">
                <a:solidFill>
                  <a:srgbClr val="00B0F0"/>
                </a:solidFill>
              </a:rPr>
              <a:t> auditor)</a:t>
            </a:r>
            <a:endParaRPr lang="en-US" b="1" dirty="0">
              <a:solidFill>
                <a:srgbClr val="00B0F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3. KESEPAHAMAN DENGAN KLIEN (SURAT PERIKATAN)</a:t>
            </a:r>
            <a:r>
              <a:rPr lang="en-US" sz="2700" b="1" dirty="0" smtClean="0">
                <a:solidFill>
                  <a:srgbClr val="FF0000"/>
                </a:solidFill>
              </a:rPr>
              <a:t> </a:t>
            </a:r>
            <a:r>
              <a:rPr lang="en-US" sz="2700" b="1" dirty="0" err="1" smtClean="0">
                <a:solidFill>
                  <a:srgbClr val="FF0000"/>
                </a:solidFill>
              </a:rPr>
              <a:t>lanjutan</a:t>
            </a:r>
            <a:r>
              <a:rPr lang="en-US" sz="2700" b="1" dirty="0" smtClean="0">
                <a:solidFill>
                  <a:srgbClr val="FF0000"/>
                </a:solidFill>
              </a:rPr>
              <a:t> …</a:t>
            </a:r>
            <a:endParaRPr lang="en-US" b="1"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r>
              <a:rPr lang="en-US" b="1" dirty="0" err="1" smtClean="0">
                <a:solidFill>
                  <a:srgbClr val="00B050"/>
                </a:solidFill>
              </a:rPr>
              <a:t>Tanggungjawab</a:t>
            </a:r>
            <a:r>
              <a:rPr lang="en-US" b="1" dirty="0" smtClean="0">
                <a:solidFill>
                  <a:srgbClr val="00B050"/>
                </a:solidFill>
              </a:rPr>
              <a:t> </a:t>
            </a:r>
            <a:r>
              <a:rPr lang="en-US" b="1" dirty="0" err="1" smtClean="0">
                <a:solidFill>
                  <a:srgbClr val="00B050"/>
                </a:solidFill>
              </a:rPr>
              <a:t>manajemen</a:t>
            </a:r>
            <a:endParaRPr lang="en-US" b="1" dirty="0" smtClean="0">
              <a:solidFill>
                <a:srgbClr val="00B050"/>
              </a:solidFill>
            </a:endParaRPr>
          </a:p>
          <a:p>
            <a:pPr>
              <a:buFontTx/>
              <a:buChar char="-"/>
            </a:pPr>
            <a:r>
              <a:rPr lang="en-US" b="1" dirty="0" err="1" smtClean="0">
                <a:solidFill>
                  <a:srgbClr val="7030A0"/>
                </a:solidFill>
              </a:rPr>
              <a:t>Menyesuaian</a:t>
            </a:r>
            <a:r>
              <a:rPr lang="en-US" b="1" dirty="0" smtClean="0">
                <a:solidFill>
                  <a:srgbClr val="7030A0"/>
                </a:solidFill>
              </a:rPr>
              <a:t> </a:t>
            </a:r>
            <a:r>
              <a:rPr lang="en-US" b="1" dirty="0" err="1" smtClean="0">
                <a:solidFill>
                  <a:srgbClr val="7030A0"/>
                </a:solidFill>
              </a:rPr>
              <a:t>laporan</a:t>
            </a:r>
            <a:r>
              <a:rPr lang="en-US" b="1" dirty="0" smtClean="0">
                <a:solidFill>
                  <a:srgbClr val="7030A0"/>
                </a:solidFill>
              </a:rPr>
              <a:t> </a:t>
            </a:r>
            <a:r>
              <a:rPr lang="en-US" b="1" dirty="0" err="1" smtClean="0">
                <a:solidFill>
                  <a:srgbClr val="7030A0"/>
                </a:solidFill>
              </a:rPr>
              <a:t>keuangan</a:t>
            </a:r>
            <a:r>
              <a:rPr lang="en-US" b="1" dirty="0" smtClean="0">
                <a:solidFill>
                  <a:srgbClr val="7030A0"/>
                </a:solidFill>
              </a:rPr>
              <a:t> </a:t>
            </a:r>
            <a:r>
              <a:rPr lang="en-US" b="1" dirty="0" err="1" smtClean="0">
                <a:solidFill>
                  <a:srgbClr val="7030A0"/>
                </a:solidFill>
              </a:rPr>
              <a:t>untuk</a:t>
            </a:r>
            <a:r>
              <a:rPr lang="en-US" b="1" dirty="0" smtClean="0">
                <a:solidFill>
                  <a:srgbClr val="7030A0"/>
                </a:solidFill>
              </a:rPr>
              <a:t> </a:t>
            </a:r>
            <a:r>
              <a:rPr lang="en-US" b="1" dirty="0" err="1" smtClean="0">
                <a:solidFill>
                  <a:srgbClr val="7030A0"/>
                </a:solidFill>
              </a:rPr>
              <a:t>memperbaiki</a:t>
            </a:r>
            <a:r>
              <a:rPr lang="en-US" b="1" dirty="0" smtClean="0">
                <a:solidFill>
                  <a:srgbClr val="7030A0"/>
                </a:solidFill>
              </a:rPr>
              <a:t> </a:t>
            </a:r>
            <a:r>
              <a:rPr lang="en-US" b="1" dirty="0" err="1" smtClean="0">
                <a:solidFill>
                  <a:srgbClr val="7030A0"/>
                </a:solidFill>
              </a:rPr>
              <a:t>salah</a:t>
            </a:r>
            <a:r>
              <a:rPr lang="en-US" b="1" dirty="0" smtClean="0">
                <a:solidFill>
                  <a:srgbClr val="7030A0"/>
                </a:solidFill>
              </a:rPr>
              <a:t> </a:t>
            </a:r>
            <a:r>
              <a:rPr lang="en-US" b="1" dirty="0" err="1" smtClean="0">
                <a:solidFill>
                  <a:srgbClr val="7030A0"/>
                </a:solidFill>
              </a:rPr>
              <a:t>saji</a:t>
            </a:r>
            <a:r>
              <a:rPr lang="en-US" b="1" dirty="0" smtClean="0">
                <a:solidFill>
                  <a:srgbClr val="7030A0"/>
                </a:solidFill>
              </a:rPr>
              <a:t> material</a:t>
            </a:r>
          </a:p>
          <a:p>
            <a:pPr>
              <a:buFontTx/>
              <a:buChar char="-"/>
            </a:pPr>
            <a:r>
              <a:rPr lang="en-US" b="1" dirty="0" err="1" smtClean="0">
                <a:solidFill>
                  <a:srgbClr val="7030A0"/>
                </a:solidFill>
              </a:rPr>
              <a:t>Menyatakan</a:t>
            </a:r>
            <a:r>
              <a:rPr lang="en-US" b="1" dirty="0" smtClean="0">
                <a:solidFill>
                  <a:srgbClr val="7030A0"/>
                </a:solidFill>
              </a:rPr>
              <a:t> </a:t>
            </a:r>
            <a:r>
              <a:rPr lang="en-US" b="1" dirty="0" err="1" smtClean="0">
                <a:solidFill>
                  <a:srgbClr val="7030A0"/>
                </a:solidFill>
              </a:rPr>
              <a:t>dalam</a:t>
            </a:r>
            <a:r>
              <a:rPr lang="en-US" b="1" dirty="0" smtClean="0">
                <a:solidFill>
                  <a:srgbClr val="7030A0"/>
                </a:solidFill>
              </a:rPr>
              <a:t> </a:t>
            </a:r>
            <a:r>
              <a:rPr lang="en-US" b="1" dirty="0" err="1" smtClean="0">
                <a:solidFill>
                  <a:srgbClr val="7030A0"/>
                </a:solidFill>
              </a:rPr>
              <a:t>surat</a:t>
            </a:r>
            <a:r>
              <a:rPr lang="en-US" b="1" dirty="0" smtClean="0">
                <a:solidFill>
                  <a:srgbClr val="7030A0"/>
                </a:solidFill>
              </a:rPr>
              <a:t> </a:t>
            </a:r>
            <a:r>
              <a:rPr lang="en-US" b="1" dirty="0" err="1" smtClean="0">
                <a:solidFill>
                  <a:srgbClr val="7030A0"/>
                </a:solidFill>
              </a:rPr>
              <a:t>representasi</a:t>
            </a:r>
            <a:r>
              <a:rPr lang="en-US" b="1" dirty="0" smtClean="0">
                <a:solidFill>
                  <a:srgbClr val="7030A0"/>
                </a:solidFill>
              </a:rPr>
              <a:t> </a:t>
            </a:r>
            <a:r>
              <a:rPr lang="en-US" b="1" dirty="0" err="1" smtClean="0">
                <a:solidFill>
                  <a:srgbClr val="7030A0"/>
                </a:solidFill>
              </a:rPr>
              <a:t>bhw</a:t>
            </a:r>
            <a:r>
              <a:rPr lang="en-US" b="1" dirty="0" smtClean="0">
                <a:solidFill>
                  <a:srgbClr val="7030A0"/>
                </a:solidFill>
              </a:rPr>
              <a:t> </a:t>
            </a:r>
            <a:r>
              <a:rPr lang="en-US" b="1" dirty="0" err="1" smtClean="0">
                <a:solidFill>
                  <a:srgbClr val="7030A0"/>
                </a:solidFill>
              </a:rPr>
              <a:t>jumlah</a:t>
            </a:r>
            <a:r>
              <a:rPr lang="en-US" b="1" dirty="0" smtClean="0">
                <a:solidFill>
                  <a:srgbClr val="7030A0"/>
                </a:solidFill>
              </a:rPr>
              <a:t> </a:t>
            </a:r>
            <a:r>
              <a:rPr lang="en-US" b="1" dirty="0" err="1" smtClean="0">
                <a:solidFill>
                  <a:srgbClr val="7030A0"/>
                </a:solidFill>
              </a:rPr>
              <a:t>salah</a:t>
            </a:r>
            <a:r>
              <a:rPr lang="en-US" b="1" dirty="0" smtClean="0">
                <a:solidFill>
                  <a:srgbClr val="7030A0"/>
                </a:solidFill>
              </a:rPr>
              <a:t> </a:t>
            </a:r>
            <a:r>
              <a:rPr lang="en-US" b="1" dirty="0" err="1" smtClean="0">
                <a:solidFill>
                  <a:srgbClr val="7030A0"/>
                </a:solidFill>
              </a:rPr>
              <a:t>saji</a:t>
            </a:r>
            <a:r>
              <a:rPr lang="en-US" b="1" dirty="0" smtClean="0">
                <a:solidFill>
                  <a:srgbClr val="7030A0"/>
                </a:solidFill>
              </a:rPr>
              <a:t> yang </a:t>
            </a:r>
            <a:r>
              <a:rPr lang="en-US" b="1" dirty="0" err="1" smtClean="0">
                <a:solidFill>
                  <a:srgbClr val="7030A0"/>
                </a:solidFill>
              </a:rPr>
              <a:t>tidak</a:t>
            </a:r>
            <a:r>
              <a:rPr lang="en-US" b="1" dirty="0" smtClean="0">
                <a:solidFill>
                  <a:srgbClr val="7030A0"/>
                </a:solidFill>
              </a:rPr>
              <a:t> </a:t>
            </a:r>
            <a:r>
              <a:rPr lang="en-US" b="1" dirty="0" err="1" smtClean="0">
                <a:solidFill>
                  <a:srgbClr val="7030A0"/>
                </a:solidFill>
              </a:rPr>
              <a:t>dikoreksi</a:t>
            </a:r>
            <a:r>
              <a:rPr lang="en-US" b="1" dirty="0" smtClean="0">
                <a:solidFill>
                  <a:srgbClr val="7030A0"/>
                </a:solidFill>
              </a:rPr>
              <a:t> </a:t>
            </a:r>
            <a:r>
              <a:rPr lang="en-US" b="1" dirty="0" err="1" smtClean="0">
                <a:solidFill>
                  <a:srgbClr val="7030A0"/>
                </a:solidFill>
              </a:rPr>
              <a:t>oleh</a:t>
            </a:r>
            <a:r>
              <a:rPr lang="en-US" b="1" dirty="0" smtClean="0">
                <a:solidFill>
                  <a:srgbClr val="7030A0"/>
                </a:solidFill>
              </a:rPr>
              <a:t> auditor </a:t>
            </a:r>
            <a:r>
              <a:rPr lang="en-US" b="1" dirty="0" err="1" smtClean="0">
                <a:solidFill>
                  <a:srgbClr val="7030A0"/>
                </a:solidFill>
              </a:rPr>
              <a:t>tidak</a:t>
            </a:r>
            <a:r>
              <a:rPr lang="en-US" b="1" dirty="0" smtClean="0">
                <a:solidFill>
                  <a:srgbClr val="7030A0"/>
                </a:solidFill>
              </a:rPr>
              <a:t> material</a:t>
            </a:r>
          </a:p>
          <a:p>
            <a:r>
              <a:rPr lang="en-US" b="1" dirty="0" err="1" smtClean="0">
                <a:solidFill>
                  <a:srgbClr val="00B050"/>
                </a:solidFill>
              </a:rPr>
              <a:t>Tanggungjawab</a:t>
            </a:r>
            <a:r>
              <a:rPr lang="en-US" b="1" dirty="0" smtClean="0">
                <a:solidFill>
                  <a:srgbClr val="00B050"/>
                </a:solidFill>
              </a:rPr>
              <a:t> auditor</a:t>
            </a:r>
          </a:p>
          <a:p>
            <a:pPr>
              <a:buFontTx/>
              <a:buChar char="-"/>
            </a:pPr>
            <a:r>
              <a:rPr lang="en-US" b="1" dirty="0" err="1" smtClean="0">
                <a:solidFill>
                  <a:srgbClr val="7030A0"/>
                </a:solidFill>
              </a:rPr>
              <a:t>Melakukan</a:t>
            </a:r>
            <a:r>
              <a:rPr lang="en-US" b="1" dirty="0" smtClean="0">
                <a:solidFill>
                  <a:srgbClr val="7030A0"/>
                </a:solidFill>
              </a:rPr>
              <a:t> audit </a:t>
            </a:r>
            <a:r>
              <a:rPr lang="en-US" b="1" dirty="0" err="1" smtClean="0">
                <a:solidFill>
                  <a:srgbClr val="7030A0"/>
                </a:solidFill>
              </a:rPr>
              <a:t>sesuai</a:t>
            </a:r>
            <a:r>
              <a:rPr lang="en-US" b="1" dirty="0" smtClean="0">
                <a:solidFill>
                  <a:srgbClr val="7030A0"/>
                </a:solidFill>
              </a:rPr>
              <a:t> SPAP</a:t>
            </a:r>
          </a:p>
          <a:p>
            <a:pPr>
              <a:buFontTx/>
              <a:buChar char="-"/>
            </a:pPr>
            <a:r>
              <a:rPr lang="en-US" b="1" dirty="0" err="1" smtClean="0">
                <a:solidFill>
                  <a:srgbClr val="7030A0"/>
                </a:solidFill>
              </a:rPr>
              <a:t>Meyakinkan</a:t>
            </a:r>
            <a:r>
              <a:rPr lang="en-US" b="1" dirty="0" smtClean="0">
                <a:solidFill>
                  <a:srgbClr val="7030A0"/>
                </a:solidFill>
              </a:rPr>
              <a:t> </a:t>
            </a:r>
            <a:r>
              <a:rPr lang="en-US" b="1" dirty="0" err="1" smtClean="0">
                <a:solidFill>
                  <a:srgbClr val="7030A0"/>
                </a:solidFill>
              </a:rPr>
              <a:t>bhw</a:t>
            </a:r>
            <a:r>
              <a:rPr lang="en-US" b="1" dirty="0" smtClean="0">
                <a:solidFill>
                  <a:srgbClr val="7030A0"/>
                </a:solidFill>
              </a:rPr>
              <a:t> </a:t>
            </a:r>
            <a:r>
              <a:rPr lang="en-US" b="1" dirty="0" err="1" smtClean="0">
                <a:solidFill>
                  <a:srgbClr val="7030A0"/>
                </a:solidFill>
              </a:rPr>
              <a:t>komite</a:t>
            </a:r>
            <a:r>
              <a:rPr lang="en-US" b="1" dirty="0" smtClean="0">
                <a:solidFill>
                  <a:srgbClr val="7030A0"/>
                </a:solidFill>
              </a:rPr>
              <a:t> audit </a:t>
            </a:r>
            <a:r>
              <a:rPr lang="en-US" b="1" dirty="0" err="1" smtClean="0">
                <a:solidFill>
                  <a:srgbClr val="7030A0"/>
                </a:solidFill>
              </a:rPr>
              <a:t>menyadari</a:t>
            </a:r>
            <a:r>
              <a:rPr lang="en-US" b="1" dirty="0" smtClean="0">
                <a:solidFill>
                  <a:srgbClr val="7030A0"/>
                </a:solidFill>
              </a:rPr>
              <a:t> </a:t>
            </a:r>
            <a:r>
              <a:rPr lang="en-US" b="1" dirty="0" err="1" smtClean="0">
                <a:solidFill>
                  <a:srgbClr val="7030A0"/>
                </a:solidFill>
              </a:rPr>
              <a:t>adanya</a:t>
            </a:r>
            <a:r>
              <a:rPr lang="en-US" b="1" dirty="0" smtClean="0">
                <a:solidFill>
                  <a:srgbClr val="7030A0"/>
                </a:solidFill>
              </a:rPr>
              <a:t> </a:t>
            </a:r>
            <a:r>
              <a:rPr lang="en-US" b="1" dirty="0" err="1" smtClean="0">
                <a:solidFill>
                  <a:srgbClr val="7030A0"/>
                </a:solidFill>
              </a:rPr>
              <a:t>kondisi</a:t>
            </a:r>
            <a:r>
              <a:rPr lang="en-US" b="1" dirty="0" smtClean="0">
                <a:solidFill>
                  <a:srgbClr val="7030A0"/>
                </a:solidFill>
              </a:rPr>
              <a:t> yang </a:t>
            </a:r>
            <a:r>
              <a:rPr lang="en-US" b="1" dirty="0" err="1" smtClean="0">
                <a:solidFill>
                  <a:srgbClr val="7030A0"/>
                </a:solidFill>
              </a:rPr>
              <a:t>dapat</a:t>
            </a:r>
            <a:r>
              <a:rPr lang="en-US" b="1" dirty="0" smtClean="0">
                <a:solidFill>
                  <a:srgbClr val="7030A0"/>
                </a:solidFill>
              </a:rPr>
              <a:t> </a:t>
            </a:r>
            <a:r>
              <a:rPr lang="en-US" b="1" dirty="0" err="1" smtClean="0">
                <a:solidFill>
                  <a:srgbClr val="7030A0"/>
                </a:solidFill>
              </a:rPr>
              <a:t>dilaporkan</a:t>
            </a:r>
            <a:endParaRPr lang="en-US" b="1" dirty="0" smtClean="0">
              <a:solidFill>
                <a:srgbClr val="7030A0"/>
              </a:solidFill>
            </a:endParaRPr>
          </a:p>
          <a:p>
            <a:r>
              <a:rPr lang="en-US" b="1" dirty="0" err="1" smtClean="0">
                <a:solidFill>
                  <a:srgbClr val="00B050"/>
                </a:solidFill>
              </a:rPr>
              <a:t>Keterbatasan</a:t>
            </a:r>
            <a:r>
              <a:rPr lang="en-US" b="1" dirty="0" smtClean="0">
                <a:solidFill>
                  <a:srgbClr val="00B050"/>
                </a:solidFill>
              </a:rPr>
              <a:t> audit</a:t>
            </a:r>
          </a:p>
          <a:p>
            <a:pPr>
              <a:buFontTx/>
              <a:buChar char="-"/>
            </a:pPr>
            <a:r>
              <a:rPr lang="en-US" b="1" dirty="0" err="1" smtClean="0">
                <a:solidFill>
                  <a:srgbClr val="7030A0"/>
                </a:solidFill>
              </a:rPr>
              <a:t>Hanya</a:t>
            </a:r>
            <a:r>
              <a:rPr lang="en-US" b="1" dirty="0" smtClean="0">
                <a:solidFill>
                  <a:srgbClr val="7030A0"/>
                </a:solidFill>
              </a:rPr>
              <a:t> </a:t>
            </a:r>
            <a:r>
              <a:rPr lang="en-US" b="1" dirty="0" err="1" smtClean="0">
                <a:solidFill>
                  <a:srgbClr val="7030A0"/>
                </a:solidFill>
              </a:rPr>
              <a:t>mendapatkan</a:t>
            </a:r>
            <a:r>
              <a:rPr lang="en-US" b="1" dirty="0" smtClean="0">
                <a:solidFill>
                  <a:srgbClr val="7030A0"/>
                </a:solidFill>
              </a:rPr>
              <a:t> </a:t>
            </a:r>
            <a:r>
              <a:rPr lang="en-US" b="1" dirty="0" err="1" smtClean="0">
                <a:solidFill>
                  <a:srgbClr val="7030A0"/>
                </a:solidFill>
              </a:rPr>
              <a:t>keyakinan</a:t>
            </a:r>
            <a:r>
              <a:rPr lang="en-US" b="1" dirty="0" smtClean="0">
                <a:solidFill>
                  <a:srgbClr val="7030A0"/>
                </a:solidFill>
              </a:rPr>
              <a:t> </a:t>
            </a:r>
            <a:r>
              <a:rPr lang="en-US" b="1" dirty="0" err="1" smtClean="0">
                <a:solidFill>
                  <a:srgbClr val="7030A0"/>
                </a:solidFill>
              </a:rPr>
              <a:t>memadai</a:t>
            </a:r>
            <a:r>
              <a:rPr lang="en-US" b="1" dirty="0" smtClean="0">
                <a:solidFill>
                  <a:srgbClr val="7030A0"/>
                </a:solidFill>
              </a:rPr>
              <a:t>, </a:t>
            </a:r>
            <a:r>
              <a:rPr lang="en-US" b="1" dirty="0" err="1" smtClean="0">
                <a:solidFill>
                  <a:srgbClr val="7030A0"/>
                </a:solidFill>
              </a:rPr>
              <a:t>bukan</a:t>
            </a:r>
            <a:r>
              <a:rPr lang="en-US" b="1" dirty="0" smtClean="0">
                <a:solidFill>
                  <a:srgbClr val="7030A0"/>
                </a:solidFill>
              </a:rPr>
              <a:t> </a:t>
            </a:r>
            <a:r>
              <a:rPr lang="en-US" b="1" dirty="0" err="1" smtClean="0">
                <a:solidFill>
                  <a:srgbClr val="7030A0"/>
                </a:solidFill>
              </a:rPr>
              <a:t>absolut</a:t>
            </a:r>
            <a:endParaRPr lang="en-US" b="1" dirty="0" smtClean="0">
              <a:solidFill>
                <a:srgbClr val="7030A0"/>
              </a:solidFill>
            </a:endParaRPr>
          </a:p>
          <a:p>
            <a:pPr>
              <a:buFontTx/>
              <a:buChar char="-"/>
            </a:pPr>
            <a:r>
              <a:rPr lang="en-US" b="1" dirty="0" err="1" smtClean="0">
                <a:solidFill>
                  <a:srgbClr val="7030A0"/>
                </a:solidFill>
              </a:rPr>
              <a:t>Salah</a:t>
            </a:r>
            <a:r>
              <a:rPr lang="en-US" b="1" dirty="0" smtClean="0">
                <a:solidFill>
                  <a:srgbClr val="7030A0"/>
                </a:solidFill>
              </a:rPr>
              <a:t> </a:t>
            </a:r>
            <a:r>
              <a:rPr lang="en-US" b="1" dirty="0" err="1" smtClean="0">
                <a:solidFill>
                  <a:srgbClr val="7030A0"/>
                </a:solidFill>
              </a:rPr>
              <a:t>saji</a:t>
            </a:r>
            <a:r>
              <a:rPr lang="en-US" b="1" dirty="0" smtClean="0">
                <a:solidFill>
                  <a:srgbClr val="7030A0"/>
                </a:solidFill>
              </a:rPr>
              <a:t> material </a:t>
            </a:r>
            <a:r>
              <a:rPr lang="en-US" b="1" dirty="0" err="1" smtClean="0">
                <a:solidFill>
                  <a:srgbClr val="7030A0"/>
                </a:solidFill>
              </a:rPr>
              <a:t>mungkin</a:t>
            </a:r>
            <a:r>
              <a:rPr lang="en-US" b="1" dirty="0" smtClean="0">
                <a:solidFill>
                  <a:srgbClr val="7030A0"/>
                </a:solidFill>
              </a:rPr>
              <a:t> </a:t>
            </a:r>
            <a:r>
              <a:rPr lang="en-US" b="1" dirty="0" err="1" smtClean="0">
                <a:solidFill>
                  <a:srgbClr val="7030A0"/>
                </a:solidFill>
              </a:rPr>
              <a:t>tetap</a:t>
            </a:r>
            <a:r>
              <a:rPr lang="en-US" b="1" dirty="0" smtClean="0">
                <a:solidFill>
                  <a:srgbClr val="7030A0"/>
                </a:solidFill>
              </a:rPr>
              <a:t> </a:t>
            </a:r>
            <a:r>
              <a:rPr lang="en-US" b="1" dirty="0" err="1" smtClean="0">
                <a:solidFill>
                  <a:srgbClr val="7030A0"/>
                </a:solidFill>
              </a:rPr>
              <a:t>tidak</a:t>
            </a:r>
            <a:r>
              <a:rPr lang="en-US" b="1" dirty="0" smtClean="0">
                <a:solidFill>
                  <a:srgbClr val="7030A0"/>
                </a:solidFill>
              </a:rPr>
              <a:t> </a:t>
            </a:r>
            <a:r>
              <a:rPr lang="en-US" b="1" dirty="0" err="1" smtClean="0">
                <a:solidFill>
                  <a:srgbClr val="7030A0"/>
                </a:solidFill>
              </a:rPr>
              <a:t>terdeteksi</a:t>
            </a:r>
            <a:endParaRPr lang="en-US" b="1" dirty="0" smtClean="0">
              <a:solidFill>
                <a:srgbClr val="7030A0"/>
              </a:solidFill>
            </a:endParaRPr>
          </a:p>
          <a:p>
            <a:r>
              <a:rPr lang="en-US" b="1" dirty="0" smtClean="0">
                <a:solidFill>
                  <a:srgbClr val="00B050"/>
                </a:solidFill>
              </a:rPr>
              <a:t>Lain-lain</a:t>
            </a:r>
          </a:p>
          <a:p>
            <a:pPr>
              <a:buNone/>
            </a:pPr>
            <a:r>
              <a:rPr lang="en-US" b="1" dirty="0" smtClean="0">
                <a:solidFill>
                  <a:srgbClr val="00B0F0"/>
                </a:solidFill>
              </a:rPr>
              <a:t>-    </a:t>
            </a:r>
            <a:r>
              <a:rPr lang="en-US" b="1" dirty="0" err="1" smtClean="0">
                <a:solidFill>
                  <a:srgbClr val="7030A0"/>
                </a:solidFill>
              </a:rPr>
              <a:t>Jadwal</a:t>
            </a:r>
            <a:r>
              <a:rPr lang="en-US" b="1" dirty="0" smtClean="0">
                <a:solidFill>
                  <a:srgbClr val="7030A0"/>
                </a:solidFill>
              </a:rPr>
              <a:t>, Fee, </a:t>
            </a:r>
            <a:r>
              <a:rPr lang="en-US" b="1" dirty="0" err="1" smtClean="0">
                <a:solidFill>
                  <a:srgbClr val="7030A0"/>
                </a:solidFill>
              </a:rPr>
              <a:t>dsb</a:t>
            </a:r>
            <a:endParaRPr lang="en-US" b="1" dirty="0">
              <a:solidFill>
                <a:srgbClr val="7030A0"/>
              </a:solidFill>
            </a:endParaRPr>
          </a:p>
          <a:p>
            <a:pPr>
              <a:buFontTx/>
              <a:buChar char="-"/>
            </a:pPr>
            <a:endParaRPr lang="en-US" b="1" dirty="0">
              <a:solidFill>
                <a:srgbClr val="00B0F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dirty="0" smtClean="0">
                <a:solidFill>
                  <a:srgbClr val="FF0000"/>
                </a:solidFill>
              </a:rPr>
              <a:t>III. PROSEDUR PERENCANAAN AUDIT</a:t>
            </a:r>
            <a:endParaRPr lang="en-US" b="1" dirty="0">
              <a:solidFill>
                <a:srgbClr val="FF0000"/>
              </a:solidFill>
            </a:endParaRPr>
          </a:p>
        </p:txBody>
      </p:sp>
      <p:sp>
        <p:nvSpPr>
          <p:cNvPr id="3" name="Content Placeholder 2"/>
          <p:cNvSpPr>
            <a:spLocks noGrp="1"/>
          </p:cNvSpPr>
          <p:nvPr>
            <p:ph idx="1"/>
          </p:nvPr>
        </p:nvSpPr>
        <p:spPr>
          <a:xfrm>
            <a:off x="457200" y="1143000"/>
            <a:ext cx="8229600" cy="4983163"/>
          </a:xfrm>
        </p:spPr>
        <p:txBody>
          <a:bodyPr>
            <a:normAutofit fontScale="77500" lnSpcReduction="20000"/>
          </a:bodyPr>
          <a:lstStyle/>
          <a:p>
            <a:pPr>
              <a:buNone/>
            </a:pPr>
            <a:r>
              <a:rPr lang="en-US" b="1" dirty="0" smtClean="0">
                <a:solidFill>
                  <a:srgbClr val="7030A0"/>
                </a:solidFill>
              </a:rPr>
              <a:t>1. PENDEKATAN DALAM PERENCANAAN AUDIT</a:t>
            </a:r>
          </a:p>
          <a:p>
            <a:pPr>
              <a:buNone/>
            </a:pPr>
            <a:r>
              <a:rPr lang="en-US" b="1" dirty="0" smtClean="0">
                <a:solidFill>
                  <a:srgbClr val="00B0F0"/>
                </a:solidFill>
              </a:rPr>
              <a:t>a. </a:t>
            </a:r>
            <a:r>
              <a:rPr lang="en-US" b="1" dirty="0" err="1" smtClean="0">
                <a:solidFill>
                  <a:srgbClr val="00B0F0"/>
                </a:solidFill>
              </a:rPr>
              <a:t>Pertimbangan</a:t>
            </a:r>
            <a:r>
              <a:rPr lang="en-US" b="1" dirty="0" smtClean="0">
                <a:solidFill>
                  <a:srgbClr val="00B0F0"/>
                </a:solidFill>
              </a:rPr>
              <a:t> </a:t>
            </a:r>
            <a:r>
              <a:rPr lang="en-US" b="1" dirty="0" err="1" smtClean="0">
                <a:solidFill>
                  <a:srgbClr val="00B0F0"/>
                </a:solidFill>
              </a:rPr>
              <a:t>menyeluruh</a:t>
            </a:r>
            <a:r>
              <a:rPr lang="en-US" b="1" dirty="0" smtClean="0">
                <a:solidFill>
                  <a:srgbClr val="00B0F0"/>
                </a:solidFill>
              </a:rPr>
              <a:t> </a:t>
            </a:r>
            <a:r>
              <a:rPr lang="en-US" b="1" dirty="0" err="1" smtClean="0">
                <a:solidFill>
                  <a:srgbClr val="00B0F0"/>
                </a:solidFill>
              </a:rPr>
              <a:t>atas</a:t>
            </a:r>
            <a:endParaRPr lang="en-US" b="1" dirty="0" smtClean="0">
              <a:solidFill>
                <a:srgbClr val="00B0F0"/>
              </a:solidFill>
            </a:endParaRPr>
          </a:p>
          <a:p>
            <a:r>
              <a:rPr lang="en-US" b="1" dirty="0" err="1" smtClean="0"/>
              <a:t>Jenis</a:t>
            </a:r>
            <a:r>
              <a:rPr lang="en-US" b="1" dirty="0" smtClean="0"/>
              <a:t> </a:t>
            </a:r>
            <a:r>
              <a:rPr lang="en-US" b="1" dirty="0" err="1" smtClean="0"/>
              <a:t>bisnis</a:t>
            </a:r>
            <a:r>
              <a:rPr lang="en-US" b="1" dirty="0" smtClean="0"/>
              <a:t> &amp; </a:t>
            </a:r>
            <a:r>
              <a:rPr lang="en-US" b="1" dirty="0" err="1" smtClean="0"/>
              <a:t>industri</a:t>
            </a:r>
            <a:r>
              <a:rPr lang="en-US" b="1" dirty="0" smtClean="0"/>
              <a:t> </a:t>
            </a:r>
            <a:r>
              <a:rPr lang="en-US" b="1" dirty="0" err="1" smtClean="0"/>
              <a:t>entitas</a:t>
            </a:r>
            <a:endParaRPr lang="en-US" b="1" dirty="0" smtClean="0"/>
          </a:p>
          <a:p>
            <a:r>
              <a:rPr lang="en-US" b="1" dirty="0" err="1" smtClean="0"/>
              <a:t>Kebijakan</a:t>
            </a:r>
            <a:r>
              <a:rPr lang="en-US" b="1" dirty="0" smtClean="0"/>
              <a:t> &amp; </a:t>
            </a:r>
            <a:r>
              <a:rPr lang="en-US" b="1" dirty="0" err="1" smtClean="0"/>
              <a:t>prosedur</a:t>
            </a:r>
            <a:r>
              <a:rPr lang="en-US" b="1" dirty="0" smtClean="0"/>
              <a:t> </a:t>
            </a:r>
            <a:r>
              <a:rPr lang="en-US" b="1" dirty="0" err="1" smtClean="0"/>
              <a:t>akuntansi</a:t>
            </a:r>
            <a:r>
              <a:rPr lang="en-US" b="1" dirty="0" smtClean="0"/>
              <a:t> </a:t>
            </a:r>
            <a:r>
              <a:rPr lang="en-US" b="1" dirty="0" err="1" smtClean="0"/>
              <a:t>entitas</a:t>
            </a:r>
            <a:endParaRPr lang="en-US" b="1" dirty="0" smtClean="0"/>
          </a:p>
          <a:p>
            <a:r>
              <a:rPr lang="en-US" b="1" dirty="0" err="1" smtClean="0"/>
              <a:t>Metode</a:t>
            </a:r>
            <a:r>
              <a:rPr lang="en-US" b="1" dirty="0" smtClean="0"/>
              <a:t> yang </a:t>
            </a:r>
            <a:r>
              <a:rPr lang="en-US" b="1" dirty="0" err="1" smtClean="0"/>
              <a:t>digunakan</a:t>
            </a:r>
            <a:r>
              <a:rPr lang="en-US" b="1" dirty="0" smtClean="0"/>
              <a:t> </a:t>
            </a:r>
            <a:r>
              <a:rPr lang="en-US" b="1" dirty="0" err="1" smtClean="0"/>
              <a:t>untuk</a:t>
            </a:r>
            <a:r>
              <a:rPr lang="en-US" b="1" dirty="0" smtClean="0"/>
              <a:t> </a:t>
            </a:r>
            <a:r>
              <a:rPr lang="en-US" b="1" dirty="0" err="1" smtClean="0"/>
              <a:t>memproses</a:t>
            </a:r>
            <a:r>
              <a:rPr lang="en-US" b="1" dirty="0" smtClean="0"/>
              <a:t> </a:t>
            </a:r>
            <a:r>
              <a:rPr lang="en-US" b="1" dirty="0" err="1" smtClean="0"/>
              <a:t>informasi</a:t>
            </a:r>
            <a:r>
              <a:rPr lang="en-US" b="1" dirty="0" smtClean="0"/>
              <a:t> </a:t>
            </a:r>
            <a:r>
              <a:rPr lang="en-US" b="1" dirty="0" err="1" smtClean="0"/>
              <a:t>akuntansi</a:t>
            </a:r>
            <a:r>
              <a:rPr lang="en-US" b="1" dirty="0" smtClean="0"/>
              <a:t> </a:t>
            </a:r>
            <a:r>
              <a:rPr lang="en-US" b="1" dirty="0" err="1" smtClean="0"/>
              <a:t>termasuk</a:t>
            </a:r>
            <a:r>
              <a:rPr lang="en-US" b="1" dirty="0" smtClean="0"/>
              <a:t> </a:t>
            </a:r>
            <a:r>
              <a:rPr lang="en-US" b="1" dirty="0" err="1" smtClean="0"/>
              <a:t>penggunaan</a:t>
            </a:r>
            <a:r>
              <a:rPr lang="en-US" b="1" dirty="0" smtClean="0"/>
              <a:t> </a:t>
            </a:r>
            <a:r>
              <a:rPr lang="en-US" b="1" dirty="0" err="1" smtClean="0"/>
              <a:t>pusat</a:t>
            </a:r>
            <a:r>
              <a:rPr lang="en-US" b="1" dirty="0" smtClean="0"/>
              <a:t> </a:t>
            </a:r>
            <a:r>
              <a:rPr lang="en-US" b="1" dirty="0" err="1" smtClean="0"/>
              <a:t>jasa</a:t>
            </a:r>
            <a:endParaRPr lang="en-US" b="1" dirty="0" smtClean="0"/>
          </a:p>
          <a:p>
            <a:r>
              <a:rPr lang="en-US" b="1" dirty="0" smtClean="0"/>
              <a:t>Tingkat </a:t>
            </a:r>
            <a:r>
              <a:rPr lang="en-US" b="1" dirty="0" err="1" smtClean="0"/>
              <a:t>risiko</a:t>
            </a:r>
            <a:r>
              <a:rPr lang="en-US" b="1" dirty="0" smtClean="0"/>
              <a:t> </a:t>
            </a:r>
            <a:r>
              <a:rPr lang="en-US" b="1" dirty="0" err="1" smtClean="0"/>
              <a:t>pengendalian</a:t>
            </a:r>
            <a:r>
              <a:rPr lang="en-US" b="1" dirty="0" smtClean="0"/>
              <a:t> </a:t>
            </a:r>
            <a:r>
              <a:rPr lang="en-US" b="1" dirty="0" err="1" smtClean="0"/>
              <a:t>taksiran</a:t>
            </a:r>
            <a:r>
              <a:rPr lang="en-US" b="1" dirty="0" smtClean="0"/>
              <a:t> yang </a:t>
            </a:r>
            <a:r>
              <a:rPr lang="en-US" b="1" dirty="0" err="1" smtClean="0"/>
              <a:t>direncanakan</a:t>
            </a:r>
            <a:endParaRPr lang="en-US" b="1" dirty="0" smtClean="0"/>
          </a:p>
          <a:p>
            <a:r>
              <a:rPr lang="en-US" b="1" dirty="0" err="1" smtClean="0"/>
              <a:t>Pertimbanganawal</a:t>
            </a:r>
            <a:r>
              <a:rPr lang="en-US" b="1" dirty="0" smtClean="0"/>
              <a:t> </a:t>
            </a:r>
            <a:r>
              <a:rPr lang="en-US" b="1" dirty="0" err="1" smtClean="0"/>
              <a:t>mengenai</a:t>
            </a:r>
            <a:r>
              <a:rPr lang="en-US" b="1" dirty="0" smtClean="0"/>
              <a:t> </a:t>
            </a:r>
            <a:r>
              <a:rPr lang="en-US" b="1" dirty="0" err="1" smtClean="0"/>
              <a:t>materialitas</a:t>
            </a:r>
            <a:endParaRPr lang="en-US" b="1" dirty="0" smtClean="0"/>
          </a:p>
          <a:p>
            <a:r>
              <a:rPr lang="en-US" b="1" dirty="0" err="1" smtClean="0"/>
              <a:t>Unsur</a:t>
            </a:r>
            <a:r>
              <a:rPr lang="en-US" b="1" dirty="0" smtClean="0"/>
              <a:t> </a:t>
            </a:r>
            <a:r>
              <a:rPr lang="en-US" b="1" dirty="0" err="1" smtClean="0"/>
              <a:t>laporan</a:t>
            </a:r>
            <a:r>
              <a:rPr lang="en-US" b="1" dirty="0" smtClean="0"/>
              <a:t> </a:t>
            </a:r>
            <a:r>
              <a:rPr lang="en-US" b="1" dirty="0" err="1" smtClean="0"/>
              <a:t>keuangan</a:t>
            </a:r>
            <a:r>
              <a:rPr lang="en-US" b="1" dirty="0" smtClean="0"/>
              <a:t> yang </a:t>
            </a:r>
            <a:r>
              <a:rPr lang="en-US" b="1" dirty="0" err="1" smtClean="0"/>
              <a:t>mungkin</a:t>
            </a:r>
            <a:r>
              <a:rPr lang="en-US" b="1" dirty="0" smtClean="0"/>
              <a:t> </a:t>
            </a:r>
            <a:r>
              <a:rPr lang="en-US" b="1" dirty="0" err="1" smtClean="0"/>
              <a:t>memerlukan</a:t>
            </a:r>
            <a:r>
              <a:rPr lang="en-US" b="1" dirty="0" smtClean="0"/>
              <a:t> </a:t>
            </a:r>
            <a:r>
              <a:rPr lang="en-US" b="1" dirty="0" err="1" smtClean="0"/>
              <a:t>penyesuaian</a:t>
            </a:r>
            <a:endParaRPr lang="en-US" b="1" dirty="0" smtClean="0"/>
          </a:p>
          <a:p>
            <a:r>
              <a:rPr lang="en-US" b="1" dirty="0" err="1" smtClean="0"/>
              <a:t>Kondisi</a:t>
            </a:r>
            <a:r>
              <a:rPr lang="en-US" b="1" dirty="0" smtClean="0"/>
              <a:t> yang </a:t>
            </a:r>
            <a:r>
              <a:rPr lang="en-US" b="1" dirty="0" err="1" smtClean="0"/>
              <a:t>mungkin</a:t>
            </a:r>
            <a:r>
              <a:rPr lang="en-US" b="1" dirty="0" smtClean="0"/>
              <a:t> </a:t>
            </a:r>
            <a:r>
              <a:rPr lang="en-US" b="1" dirty="0" err="1" smtClean="0"/>
              <a:t>memerlukan</a:t>
            </a:r>
            <a:r>
              <a:rPr lang="en-US" b="1" dirty="0" smtClean="0"/>
              <a:t> </a:t>
            </a:r>
            <a:r>
              <a:rPr lang="en-US" b="1" dirty="0" err="1" smtClean="0"/>
              <a:t>perluasan</a:t>
            </a:r>
            <a:r>
              <a:rPr lang="en-US" b="1" dirty="0" smtClean="0"/>
              <a:t> audit</a:t>
            </a:r>
          </a:p>
          <a:p>
            <a:r>
              <a:rPr lang="en-US" b="1" dirty="0" err="1" smtClean="0"/>
              <a:t>Sifat</a:t>
            </a:r>
            <a:r>
              <a:rPr lang="en-US" b="1" dirty="0" smtClean="0"/>
              <a:t> </a:t>
            </a:r>
            <a:r>
              <a:rPr lang="en-US" b="1" dirty="0" err="1" smtClean="0"/>
              <a:t>dari</a:t>
            </a:r>
            <a:r>
              <a:rPr lang="en-US" b="1" dirty="0" smtClean="0"/>
              <a:t> </a:t>
            </a:r>
            <a:r>
              <a:rPr lang="en-US" b="1" dirty="0" err="1" smtClean="0"/>
              <a:t>laporan</a:t>
            </a:r>
            <a:r>
              <a:rPr lang="en-US" b="1" dirty="0" smtClean="0"/>
              <a:t> yang </a:t>
            </a:r>
            <a:r>
              <a:rPr lang="en-US" b="1" dirty="0" err="1" smtClean="0"/>
              <a:t>diterbitkan</a:t>
            </a:r>
            <a:r>
              <a:rPr lang="en-US" b="1" dirty="0" smtClean="0"/>
              <a:t>  </a:t>
            </a:r>
            <a:r>
              <a:rPr lang="en-US" b="1" dirty="0" err="1" smtClean="0"/>
              <a:t>untuk</a:t>
            </a:r>
            <a:r>
              <a:rPr lang="en-US" b="1" dirty="0" smtClean="0"/>
              <a:t> audit</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t>TAHAP UTAMA AUDIT</a:t>
            </a:r>
            <a:endParaRPr lang="en-US" b="1" dirty="0"/>
          </a:p>
        </p:txBody>
      </p:sp>
      <p:sp>
        <p:nvSpPr>
          <p:cNvPr id="3" name="Content Placeholder 2"/>
          <p:cNvSpPr>
            <a:spLocks noGrp="1"/>
          </p:cNvSpPr>
          <p:nvPr>
            <p:ph idx="1"/>
          </p:nvPr>
        </p:nvSpPr>
        <p:spPr>
          <a:xfrm>
            <a:off x="457200" y="990600"/>
            <a:ext cx="8229600" cy="5135563"/>
          </a:xfrm>
        </p:spPr>
        <p:txBody>
          <a:bodyPr/>
          <a:lstStyle/>
          <a:p>
            <a:endParaRPr lang="en-US" dirty="0"/>
          </a:p>
        </p:txBody>
      </p:sp>
      <p:sp>
        <p:nvSpPr>
          <p:cNvPr id="4" name="Rectangle 3"/>
          <p:cNvSpPr/>
          <p:nvPr/>
        </p:nvSpPr>
        <p:spPr>
          <a:xfrm>
            <a:off x="1371600" y="1143000"/>
            <a:ext cx="5867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0000"/>
                </a:solidFill>
              </a:rPr>
              <a:t>PENERIMAAN/BERKELANJUTAN KLIEN</a:t>
            </a:r>
            <a:endParaRPr lang="en-US" sz="2400" b="1" dirty="0">
              <a:solidFill>
                <a:srgbClr val="FF0000"/>
              </a:solidFill>
            </a:endParaRPr>
          </a:p>
        </p:txBody>
      </p:sp>
      <p:cxnSp>
        <p:nvCxnSpPr>
          <p:cNvPr id="5" name="Straight Connector 4"/>
          <p:cNvCxnSpPr/>
          <p:nvPr/>
        </p:nvCxnSpPr>
        <p:spPr>
          <a:xfrm>
            <a:off x="4114800" y="2968283"/>
            <a:ext cx="914400" cy="91440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524000" y="2667000"/>
            <a:ext cx="5715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AKTIVITAS PERIKATAN AWAL</a:t>
            </a:r>
            <a:endParaRPr lang="en-US" sz="2400" b="1" dirty="0"/>
          </a:p>
        </p:txBody>
      </p:sp>
      <p:sp>
        <p:nvSpPr>
          <p:cNvPr id="8" name="Rectangle 7"/>
          <p:cNvSpPr/>
          <p:nvPr/>
        </p:nvSpPr>
        <p:spPr>
          <a:xfrm>
            <a:off x="1600200" y="4343400"/>
            <a:ext cx="5638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accent4">
                    <a:lumMod val="40000"/>
                    <a:lumOff val="60000"/>
                  </a:schemeClr>
                </a:solidFill>
              </a:rPr>
              <a:t>MERENCANAKAN AUDIT</a:t>
            </a:r>
            <a:endParaRPr lang="en-US" sz="3200" b="1" dirty="0">
              <a:solidFill>
                <a:schemeClr val="accent4">
                  <a:lumMod val="40000"/>
                  <a:lumOff val="60000"/>
                </a:schemeClr>
              </a:solidFill>
            </a:endParaRPr>
          </a:p>
        </p:txBody>
      </p:sp>
      <p:cxnSp>
        <p:nvCxnSpPr>
          <p:cNvPr id="10" name="Straight Connector 9"/>
          <p:cNvCxnSpPr>
            <a:stCxn id="4" idx="2"/>
          </p:cNvCxnSpPr>
          <p:nvPr/>
        </p:nvCxnSpPr>
        <p:spPr>
          <a:xfrm rot="16200000" flipH="1">
            <a:off x="3867150" y="2190750"/>
            <a:ext cx="914400"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7" idx="2"/>
          </p:cNvCxnSpPr>
          <p:nvPr/>
        </p:nvCxnSpPr>
        <p:spPr>
          <a:xfrm rot="16200000" flipH="1">
            <a:off x="3943350" y="3867150"/>
            <a:ext cx="914400"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4114800" y="5485606"/>
            <a:ext cx="609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dirty="0" smtClean="0">
                <a:solidFill>
                  <a:srgbClr val="FF0000"/>
                </a:solidFill>
              </a:rPr>
              <a:t>III. PROSEDUR PERENCANAAN AUDIT </a:t>
            </a:r>
            <a:r>
              <a:rPr lang="en-US" sz="3100" b="1" dirty="0" err="1" smtClean="0">
                <a:solidFill>
                  <a:srgbClr val="FF0000"/>
                </a:solidFill>
              </a:rPr>
              <a:t>lanjutan</a:t>
            </a:r>
            <a:r>
              <a:rPr lang="en-US" sz="3100" b="1" dirty="0" smtClean="0">
                <a:solidFill>
                  <a:srgbClr val="FF0000"/>
                </a:solidFill>
              </a:rPr>
              <a:t> …</a:t>
            </a:r>
            <a:endParaRPr lang="en-US" b="1" dirty="0">
              <a:solidFill>
                <a:srgbClr val="FF0000"/>
              </a:solidFill>
            </a:endParaRPr>
          </a:p>
        </p:txBody>
      </p:sp>
      <p:sp>
        <p:nvSpPr>
          <p:cNvPr id="3" name="Content Placeholder 2"/>
          <p:cNvSpPr>
            <a:spLocks noGrp="1"/>
          </p:cNvSpPr>
          <p:nvPr>
            <p:ph idx="1"/>
          </p:nvPr>
        </p:nvSpPr>
        <p:spPr>
          <a:xfrm>
            <a:off x="457200" y="1143000"/>
            <a:ext cx="8229600" cy="4983163"/>
          </a:xfrm>
        </p:spPr>
        <p:txBody>
          <a:bodyPr>
            <a:normAutofit fontScale="77500" lnSpcReduction="20000"/>
          </a:bodyPr>
          <a:lstStyle/>
          <a:p>
            <a:pPr>
              <a:buNone/>
            </a:pPr>
            <a:r>
              <a:rPr lang="en-US" b="1" dirty="0" smtClean="0">
                <a:solidFill>
                  <a:srgbClr val="00B0F0"/>
                </a:solidFill>
              </a:rPr>
              <a:t>b. </a:t>
            </a:r>
            <a:r>
              <a:rPr lang="en-US" b="1" dirty="0" err="1" smtClean="0">
                <a:solidFill>
                  <a:srgbClr val="00B0F0"/>
                </a:solidFill>
              </a:rPr>
              <a:t>Prosedur</a:t>
            </a:r>
            <a:r>
              <a:rPr lang="en-US" b="1" dirty="0" smtClean="0">
                <a:solidFill>
                  <a:srgbClr val="00B0F0"/>
                </a:solidFill>
              </a:rPr>
              <a:t> audit yang </a:t>
            </a:r>
            <a:r>
              <a:rPr lang="en-US" b="1" dirty="0" err="1" smtClean="0">
                <a:solidFill>
                  <a:srgbClr val="00B0F0"/>
                </a:solidFill>
              </a:rPr>
              <a:t>diterapkan</a:t>
            </a:r>
            <a:r>
              <a:rPr lang="en-US" b="1" dirty="0" smtClean="0">
                <a:solidFill>
                  <a:srgbClr val="00B0F0"/>
                </a:solidFill>
              </a:rPr>
              <a:t> </a:t>
            </a:r>
            <a:r>
              <a:rPr lang="en-US" b="1" dirty="0" err="1" smtClean="0">
                <a:solidFill>
                  <a:srgbClr val="00B0F0"/>
                </a:solidFill>
              </a:rPr>
              <a:t>dalam</a:t>
            </a:r>
            <a:r>
              <a:rPr lang="en-US" b="1" dirty="0" smtClean="0">
                <a:solidFill>
                  <a:srgbClr val="00B0F0"/>
                </a:solidFill>
              </a:rPr>
              <a:t> </a:t>
            </a:r>
            <a:r>
              <a:rPr lang="en-US" b="1" dirty="0" err="1" smtClean="0">
                <a:solidFill>
                  <a:srgbClr val="00B0F0"/>
                </a:solidFill>
              </a:rPr>
              <a:t>perencanaan</a:t>
            </a:r>
            <a:endParaRPr lang="en-US" b="1" dirty="0" smtClean="0">
              <a:solidFill>
                <a:srgbClr val="00B0F0"/>
              </a:solidFill>
            </a:endParaRPr>
          </a:p>
          <a:p>
            <a:r>
              <a:rPr lang="en-US" b="1" dirty="0" err="1" smtClean="0"/>
              <a:t>Meminta</a:t>
            </a:r>
            <a:r>
              <a:rPr lang="en-US" b="1" dirty="0" smtClean="0"/>
              <a:t> </a:t>
            </a:r>
            <a:r>
              <a:rPr lang="en-US" b="1" dirty="0" err="1" smtClean="0"/>
              <a:t>keteragan</a:t>
            </a:r>
            <a:r>
              <a:rPr lang="en-US" b="1" dirty="0" smtClean="0"/>
              <a:t> </a:t>
            </a:r>
            <a:r>
              <a:rPr lang="en-US" b="1" dirty="0" err="1" smtClean="0"/>
              <a:t>mengenai</a:t>
            </a:r>
            <a:r>
              <a:rPr lang="en-US" b="1" dirty="0" smtClean="0"/>
              <a:t> </a:t>
            </a:r>
            <a:r>
              <a:rPr lang="en-US" b="1" dirty="0" err="1" smtClean="0"/>
              <a:t>perkembangan</a:t>
            </a:r>
            <a:r>
              <a:rPr lang="en-US" b="1" dirty="0" smtClean="0"/>
              <a:t> </a:t>
            </a:r>
            <a:r>
              <a:rPr lang="en-US" b="1" dirty="0" err="1" smtClean="0"/>
              <a:t>bisnis</a:t>
            </a:r>
            <a:r>
              <a:rPr lang="en-US" b="1" dirty="0" smtClean="0"/>
              <a:t> </a:t>
            </a:r>
            <a:r>
              <a:rPr lang="en-US" b="1" dirty="0" err="1" smtClean="0"/>
              <a:t>terkini</a:t>
            </a:r>
            <a:endParaRPr lang="en-US" b="1" dirty="0" smtClean="0"/>
          </a:p>
          <a:p>
            <a:r>
              <a:rPr lang="en-US" b="1" dirty="0" err="1" smtClean="0"/>
              <a:t>Membaca</a:t>
            </a:r>
            <a:r>
              <a:rPr lang="en-US" b="1" dirty="0" smtClean="0"/>
              <a:t> </a:t>
            </a:r>
            <a:r>
              <a:rPr lang="en-US" b="1" dirty="0" err="1" smtClean="0"/>
              <a:t>laporan</a:t>
            </a:r>
            <a:r>
              <a:rPr lang="en-US" b="1" dirty="0" smtClean="0"/>
              <a:t> interim </a:t>
            </a:r>
            <a:r>
              <a:rPr lang="en-US" b="1" dirty="0" err="1" smtClean="0"/>
              <a:t>tahun</a:t>
            </a:r>
            <a:r>
              <a:rPr lang="en-US" b="1" dirty="0" smtClean="0"/>
              <a:t> </a:t>
            </a:r>
            <a:r>
              <a:rPr lang="en-US" b="1" dirty="0" err="1" smtClean="0"/>
              <a:t>berjalan</a:t>
            </a:r>
            <a:endParaRPr lang="en-US" b="1" dirty="0" smtClean="0"/>
          </a:p>
          <a:p>
            <a:r>
              <a:rPr lang="en-US" b="1" dirty="0" err="1" smtClean="0"/>
              <a:t>Mendiskusikan</a:t>
            </a:r>
            <a:r>
              <a:rPr lang="en-US" b="1" dirty="0" smtClean="0"/>
              <a:t> </a:t>
            </a:r>
            <a:r>
              <a:rPr lang="en-US" b="1" dirty="0" err="1" smtClean="0"/>
              <a:t>jenis</a:t>
            </a:r>
            <a:r>
              <a:rPr lang="en-US" b="1" dirty="0" smtClean="0"/>
              <a:t>, </a:t>
            </a:r>
            <a:r>
              <a:rPr lang="en-US" b="1" dirty="0" err="1" smtClean="0"/>
              <a:t>lingkup</a:t>
            </a:r>
            <a:r>
              <a:rPr lang="en-US" b="1" dirty="0" smtClean="0"/>
              <a:t>, </a:t>
            </a:r>
            <a:r>
              <a:rPr lang="en-US" b="1" dirty="0" err="1" smtClean="0"/>
              <a:t>saat</a:t>
            </a:r>
            <a:r>
              <a:rPr lang="en-US" b="1" dirty="0" smtClean="0"/>
              <a:t>, </a:t>
            </a:r>
            <a:r>
              <a:rPr lang="en-US" b="1" dirty="0" err="1" smtClean="0"/>
              <a:t>dsb</a:t>
            </a:r>
            <a:r>
              <a:rPr lang="en-US" b="1" dirty="0" smtClean="0"/>
              <a:t> </a:t>
            </a:r>
            <a:r>
              <a:rPr lang="en-US" b="1" dirty="0" err="1" smtClean="0"/>
              <a:t>mengenai</a:t>
            </a:r>
            <a:r>
              <a:rPr lang="en-US" b="1" dirty="0" smtClean="0"/>
              <a:t> </a:t>
            </a:r>
            <a:r>
              <a:rPr lang="en-US" b="1" dirty="0" err="1" smtClean="0"/>
              <a:t>pemeriksaan</a:t>
            </a:r>
            <a:r>
              <a:rPr lang="en-US" b="1" dirty="0" smtClean="0"/>
              <a:t> dg </a:t>
            </a:r>
            <a:r>
              <a:rPr lang="en-US" b="1" dirty="0" err="1" smtClean="0"/>
              <a:t>klien</a:t>
            </a:r>
            <a:endParaRPr lang="en-US" b="1" dirty="0" smtClean="0"/>
          </a:p>
          <a:p>
            <a:r>
              <a:rPr lang="en-US" b="1" dirty="0" err="1" smtClean="0"/>
              <a:t>Mempertimbangkan</a:t>
            </a:r>
            <a:r>
              <a:rPr lang="en-US" b="1" dirty="0" smtClean="0"/>
              <a:t> </a:t>
            </a:r>
            <a:r>
              <a:rPr lang="en-US" b="1" dirty="0" err="1" smtClean="0"/>
              <a:t>dampak</a:t>
            </a:r>
            <a:r>
              <a:rPr lang="en-US" b="1" dirty="0" smtClean="0"/>
              <a:t> </a:t>
            </a:r>
            <a:r>
              <a:rPr lang="en-US" b="1" dirty="0" err="1" smtClean="0"/>
              <a:t>peraturan</a:t>
            </a:r>
            <a:r>
              <a:rPr lang="en-US" b="1" dirty="0" smtClean="0"/>
              <a:t> </a:t>
            </a:r>
            <a:r>
              <a:rPr lang="en-US" b="1" dirty="0" err="1" smtClean="0"/>
              <a:t>terkini</a:t>
            </a:r>
            <a:endParaRPr lang="en-US" b="1" dirty="0" smtClean="0"/>
          </a:p>
          <a:p>
            <a:r>
              <a:rPr lang="en-US" b="1" dirty="0" err="1" smtClean="0"/>
              <a:t>Melakukan</a:t>
            </a:r>
            <a:r>
              <a:rPr lang="en-US" b="1" dirty="0" smtClean="0"/>
              <a:t> </a:t>
            </a:r>
            <a:r>
              <a:rPr lang="en-US" b="1" dirty="0" err="1" smtClean="0"/>
              <a:t>koordinasi</a:t>
            </a:r>
            <a:r>
              <a:rPr lang="en-US" b="1" dirty="0" smtClean="0"/>
              <a:t> </a:t>
            </a:r>
            <a:r>
              <a:rPr lang="en-US" b="1" dirty="0" err="1" smtClean="0"/>
              <a:t>dengan</a:t>
            </a:r>
            <a:r>
              <a:rPr lang="en-US" b="1" dirty="0" smtClean="0"/>
              <a:t> </a:t>
            </a:r>
            <a:r>
              <a:rPr lang="en-US" b="1" dirty="0" err="1" smtClean="0"/>
              <a:t>klien</a:t>
            </a:r>
            <a:r>
              <a:rPr lang="en-US" b="1" dirty="0" smtClean="0"/>
              <a:t> </a:t>
            </a:r>
            <a:r>
              <a:rPr lang="en-US" b="1" dirty="0" err="1" smtClean="0"/>
              <a:t>atas</a:t>
            </a:r>
            <a:r>
              <a:rPr lang="en-US" b="1" dirty="0" smtClean="0"/>
              <a:t> </a:t>
            </a:r>
            <a:r>
              <a:rPr lang="en-US" b="1" dirty="0" err="1" smtClean="0"/>
              <a:t>dta</a:t>
            </a:r>
            <a:r>
              <a:rPr lang="en-US" b="1" dirty="0" smtClean="0"/>
              <a:t> yang </a:t>
            </a:r>
            <a:r>
              <a:rPr lang="en-US" b="1" dirty="0" err="1" smtClean="0"/>
              <a:t>diminta</a:t>
            </a:r>
            <a:r>
              <a:rPr lang="en-US" b="1" dirty="0" smtClean="0"/>
              <a:t> </a:t>
            </a:r>
            <a:r>
              <a:rPr lang="en-US" b="1" dirty="0" err="1" smtClean="0"/>
              <a:t>suditor</a:t>
            </a:r>
            <a:endParaRPr lang="en-US" b="1" dirty="0" smtClean="0"/>
          </a:p>
          <a:p>
            <a:r>
              <a:rPr lang="en-US" b="1" dirty="0" err="1" smtClean="0"/>
              <a:t>Menentukan</a:t>
            </a:r>
            <a:r>
              <a:rPr lang="en-US" b="1" dirty="0" smtClean="0"/>
              <a:t> </a:t>
            </a:r>
            <a:r>
              <a:rPr lang="en-US" b="1" dirty="0" err="1" smtClean="0"/>
              <a:t>kebutuhan</a:t>
            </a:r>
            <a:r>
              <a:rPr lang="en-US" b="1" dirty="0" smtClean="0"/>
              <a:t> </a:t>
            </a:r>
            <a:r>
              <a:rPr lang="en-US" b="1" dirty="0" err="1" smtClean="0"/>
              <a:t>konsultan</a:t>
            </a:r>
            <a:r>
              <a:rPr lang="en-US" b="1" dirty="0" smtClean="0"/>
              <a:t>, </a:t>
            </a:r>
            <a:r>
              <a:rPr lang="en-US" b="1" dirty="0" err="1" smtClean="0"/>
              <a:t>spesialis</a:t>
            </a:r>
            <a:r>
              <a:rPr lang="en-US" b="1" dirty="0" smtClean="0"/>
              <a:t>, </a:t>
            </a:r>
            <a:r>
              <a:rPr lang="en-US" b="1" dirty="0" err="1" smtClean="0"/>
              <a:t>dan</a:t>
            </a:r>
            <a:r>
              <a:rPr lang="en-US" b="1" dirty="0" smtClean="0"/>
              <a:t> auditor internal</a:t>
            </a:r>
          </a:p>
          <a:p>
            <a:r>
              <a:rPr lang="en-US" b="1" dirty="0" err="1" smtClean="0"/>
              <a:t>Menetapkan</a:t>
            </a:r>
            <a:r>
              <a:rPr lang="en-US" b="1" dirty="0" smtClean="0"/>
              <a:t> </a:t>
            </a:r>
            <a:r>
              <a:rPr lang="en-US" b="1" dirty="0" err="1" smtClean="0"/>
              <a:t>saat</a:t>
            </a:r>
            <a:r>
              <a:rPr lang="en-US" b="1" dirty="0" smtClean="0"/>
              <a:t> </a:t>
            </a:r>
            <a:r>
              <a:rPr lang="en-US" b="1" dirty="0" err="1" smtClean="0"/>
              <a:t>pekerjaan</a:t>
            </a:r>
            <a:r>
              <a:rPr lang="en-US" b="1" dirty="0" smtClean="0"/>
              <a:t> audit</a:t>
            </a:r>
          </a:p>
          <a:p>
            <a:r>
              <a:rPr lang="en-US" b="1" dirty="0" err="1" smtClean="0"/>
              <a:t>Menetapkan</a:t>
            </a:r>
            <a:r>
              <a:rPr lang="en-US" b="1" dirty="0" smtClean="0"/>
              <a:t> </a:t>
            </a:r>
            <a:r>
              <a:rPr lang="en-US" b="1" dirty="0" err="1" smtClean="0"/>
              <a:t>dan</a:t>
            </a:r>
            <a:r>
              <a:rPr lang="en-US" b="1" dirty="0" smtClean="0"/>
              <a:t> </a:t>
            </a:r>
            <a:r>
              <a:rPr lang="en-US" b="1" dirty="0" err="1" smtClean="0"/>
              <a:t>mengkoordinasikan</a:t>
            </a:r>
            <a:r>
              <a:rPr lang="en-US" b="1" dirty="0" smtClean="0"/>
              <a:t> </a:t>
            </a:r>
            <a:r>
              <a:rPr lang="en-US" b="1" dirty="0" err="1" smtClean="0"/>
              <a:t>kebutuhan</a:t>
            </a:r>
            <a:r>
              <a:rPr lang="en-US" b="1" dirty="0" smtClean="0"/>
              <a:t> </a:t>
            </a:r>
            <a:r>
              <a:rPr lang="en-US" b="1" dirty="0" err="1" smtClean="0"/>
              <a:t>staf</a:t>
            </a:r>
            <a:endParaRPr lang="en-US"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dirty="0" smtClean="0">
                <a:solidFill>
                  <a:srgbClr val="FF0000"/>
                </a:solidFill>
              </a:rPr>
              <a:t>III. PROSEDUR PERENCANAAN AUDIT </a:t>
            </a:r>
            <a:r>
              <a:rPr lang="en-US" sz="2700" b="1" dirty="0" err="1" smtClean="0">
                <a:solidFill>
                  <a:srgbClr val="FF0000"/>
                </a:solidFill>
              </a:rPr>
              <a:t>lanjutan</a:t>
            </a:r>
            <a:r>
              <a:rPr lang="en-US" sz="2700" b="1" dirty="0" smtClean="0">
                <a:solidFill>
                  <a:srgbClr val="FF0000"/>
                </a:solidFill>
              </a:rPr>
              <a:t> …</a:t>
            </a:r>
            <a:endParaRPr lang="en-US" b="1" dirty="0">
              <a:solidFill>
                <a:srgbClr val="FF0000"/>
              </a:solidFill>
            </a:endParaRPr>
          </a:p>
        </p:txBody>
      </p:sp>
      <p:sp>
        <p:nvSpPr>
          <p:cNvPr id="3" name="Content Placeholder 2"/>
          <p:cNvSpPr>
            <a:spLocks noGrp="1"/>
          </p:cNvSpPr>
          <p:nvPr>
            <p:ph idx="1"/>
          </p:nvPr>
        </p:nvSpPr>
        <p:spPr>
          <a:xfrm>
            <a:off x="457200" y="1143000"/>
            <a:ext cx="8229600" cy="4983163"/>
          </a:xfrm>
        </p:spPr>
        <p:txBody>
          <a:bodyPr>
            <a:normAutofit/>
          </a:bodyPr>
          <a:lstStyle/>
          <a:p>
            <a:pPr>
              <a:buNone/>
            </a:pPr>
            <a:r>
              <a:rPr lang="en-US" b="1" dirty="0" smtClean="0">
                <a:solidFill>
                  <a:srgbClr val="00B0F0"/>
                </a:solidFill>
              </a:rPr>
              <a:t>c. Program </a:t>
            </a:r>
            <a:r>
              <a:rPr lang="en-US" b="1" dirty="0" err="1" smtClean="0">
                <a:solidFill>
                  <a:srgbClr val="00B0F0"/>
                </a:solidFill>
              </a:rPr>
              <a:t>audti</a:t>
            </a:r>
            <a:r>
              <a:rPr lang="en-US" b="1" dirty="0" smtClean="0">
                <a:solidFill>
                  <a:srgbClr val="00B0F0"/>
                </a:solidFill>
              </a:rPr>
              <a:t> </a:t>
            </a:r>
            <a:r>
              <a:rPr lang="en-US" b="1" dirty="0" err="1" smtClean="0">
                <a:solidFill>
                  <a:srgbClr val="00B0F0"/>
                </a:solidFill>
              </a:rPr>
              <a:t>tertulis</a:t>
            </a:r>
            <a:r>
              <a:rPr lang="en-US" b="1" dirty="0" smtClean="0">
                <a:solidFill>
                  <a:srgbClr val="00B0F0"/>
                </a:solidFill>
              </a:rPr>
              <a:t> </a:t>
            </a:r>
            <a:r>
              <a:rPr lang="en-US" b="1" dirty="0" err="1" smtClean="0">
                <a:solidFill>
                  <a:srgbClr val="00B0F0"/>
                </a:solidFill>
              </a:rPr>
              <a:t>harus</a:t>
            </a:r>
            <a:r>
              <a:rPr lang="en-US" b="1" dirty="0" smtClean="0">
                <a:solidFill>
                  <a:srgbClr val="00B0F0"/>
                </a:solidFill>
              </a:rPr>
              <a:t> </a:t>
            </a:r>
            <a:r>
              <a:rPr lang="en-US" b="1" dirty="0" err="1" smtClean="0">
                <a:solidFill>
                  <a:srgbClr val="00B0F0"/>
                </a:solidFill>
              </a:rPr>
              <a:t>di</a:t>
            </a:r>
            <a:r>
              <a:rPr lang="en-US" b="1" dirty="0" smtClean="0">
                <a:solidFill>
                  <a:srgbClr val="00B0F0"/>
                </a:solidFill>
              </a:rPr>
              <a:t> </a:t>
            </a:r>
            <a:r>
              <a:rPr lang="en-US" b="1" dirty="0" err="1" smtClean="0">
                <a:solidFill>
                  <a:srgbClr val="00B0F0"/>
                </a:solidFill>
              </a:rPr>
              <a:t>buat</a:t>
            </a:r>
            <a:endParaRPr lang="en-US" b="1" dirty="0" smtClean="0">
              <a:solidFill>
                <a:srgbClr val="00B0F0"/>
              </a:solidFill>
            </a:endParaRPr>
          </a:p>
          <a:p>
            <a:r>
              <a:rPr lang="en-US" b="1" dirty="0" err="1" smtClean="0"/>
              <a:t>Memerintahkan</a:t>
            </a:r>
            <a:r>
              <a:rPr lang="en-US" b="1" dirty="0" smtClean="0"/>
              <a:t> </a:t>
            </a:r>
            <a:r>
              <a:rPr lang="en-US" b="1" dirty="0" err="1" smtClean="0"/>
              <a:t>asisten</a:t>
            </a:r>
            <a:r>
              <a:rPr lang="en-US" b="1" dirty="0" smtClean="0"/>
              <a:t> </a:t>
            </a:r>
            <a:r>
              <a:rPr lang="en-US" b="1" dirty="0" err="1" smtClean="0"/>
              <a:t>atas</a:t>
            </a:r>
            <a:r>
              <a:rPr lang="en-US" b="1" dirty="0" smtClean="0"/>
              <a:t> </a:t>
            </a:r>
            <a:r>
              <a:rPr lang="en-US" b="1" dirty="0" err="1" smtClean="0"/>
              <a:t>apa</a:t>
            </a:r>
            <a:r>
              <a:rPr lang="en-US" b="1" dirty="0" smtClean="0"/>
              <a:t> yang </a:t>
            </a:r>
            <a:r>
              <a:rPr lang="en-US" b="1" dirty="0" err="1" smtClean="0"/>
              <a:t>akan</a:t>
            </a:r>
            <a:r>
              <a:rPr lang="en-US" b="1" dirty="0" smtClean="0"/>
              <a:t> </a:t>
            </a:r>
            <a:r>
              <a:rPr lang="en-US" b="1" dirty="0" err="1" smtClean="0"/>
              <a:t>dilakukan</a:t>
            </a:r>
            <a:endParaRPr lang="en-US" b="1" dirty="0" smtClean="0"/>
          </a:p>
          <a:p>
            <a:r>
              <a:rPr lang="en-US" b="1" dirty="0" err="1" smtClean="0"/>
              <a:t>Dibutuhkan</a:t>
            </a:r>
            <a:r>
              <a:rPr lang="en-US" b="1" dirty="0" smtClean="0"/>
              <a:t> </a:t>
            </a:r>
            <a:r>
              <a:rPr lang="en-US" b="1" dirty="0" err="1" smtClean="0"/>
              <a:t>prosedur</a:t>
            </a:r>
            <a:r>
              <a:rPr lang="en-US" b="1" dirty="0" smtClean="0"/>
              <a:t> audit </a:t>
            </a:r>
            <a:r>
              <a:rPr lang="en-US" b="1" dirty="0" err="1" smtClean="0"/>
              <a:t>rinci</a:t>
            </a:r>
            <a:endParaRPr lang="en-US" b="1" dirty="0" smtClean="0"/>
          </a:p>
          <a:p>
            <a:r>
              <a:rPr lang="en-US" b="1" dirty="0" err="1" smtClean="0"/>
              <a:t>Mencerminkan</a:t>
            </a:r>
            <a:r>
              <a:rPr lang="en-US" b="1" dirty="0" smtClean="0"/>
              <a:t> </a:t>
            </a:r>
            <a:r>
              <a:rPr lang="en-US" b="1" dirty="0" err="1" smtClean="0"/>
              <a:t>hasil</a:t>
            </a:r>
            <a:r>
              <a:rPr lang="en-US" b="1" dirty="0" smtClean="0"/>
              <a:t> </a:t>
            </a:r>
            <a:r>
              <a:rPr lang="en-US" b="1" dirty="0" err="1" smtClean="0"/>
              <a:t>dari</a:t>
            </a:r>
            <a:r>
              <a:rPr lang="en-US" b="1" dirty="0" smtClean="0"/>
              <a:t> </a:t>
            </a:r>
            <a:r>
              <a:rPr lang="en-US" b="1" dirty="0" err="1" smtClean="0"/>
              <a:t>pertimbangan</a:t>
            </a:r>
            <a:r>
              <a:rPr lang="en-US" b="1" dirty="0" smtClean="0"/>
              <a:t> &amp; </a:t>
            </a:r>
            <a:r>
              <a:rPr lang="en-US" b="1" dirty="0" err="1" smtClean="0"/>
              <a:t>prosedur</a:t>
            </a:r>
            <a:r>
              <a:rPr lang="en-US" b="1" dirty="0" smtClean="0"/>
              <a:t> </a:t>
            </a:r>
            <a:r>
              <a:rPr lang="en-US" b="1" dirty="0" err="1" smtClean="0"/>
              <a:t>dalam</a:t>
            </a:r>
            <a:r>
              <a:rPr lang="en-US" b="1" dirty="0" smtClean="0"/>
              <a:t> </a:t>
            </a:r>
            <a:r>
              <a:rPr lang="en-US" b="1" dirty="0" err="1" smtClean="0"/>
              <a:t>perencanaan</a:t>
            </a:r>
            <a:endParaRPr lang="en-US" b="1" dirty="0" smtClean="0"/>
          </a:p>
          <a:p>
            <a:r>
              <a:rPr lang="en-US" b="1" dirty="0" err="1" smtClean="0"/>
              <a:t>Mungkin</a:t>
            </a:r>
            <a:r>
              <a:rPr lang="en-US" b="1" dirty="0" smtClean="0"/>
              <a:t> </a:t>
            </a:r>
            <a:r>
              <a:rPr lang="en-US" b="1" dirty="0" err="1" smtClean="0"/>
              <a:t>dapt</a:t>
            </a:r>
            <a:r>
              <a:rPr lang="en-US" b="1" dirty="0" smtClean="0"/>
              <a:t> </a:t>
            </a:r>
            <a:r>
              <a:rPr lang="en-US" b="1" dirty="0" err="1" smtClean="0"/>
              <a:t>dimodifikai</a:t>
            </a:r>
            <a:r>
              <a:rPr lang="en-US" b="1" dirty="0" smtClean="0"/>
              <a:t> </a:t>
            </a:r>
            <a:r>
              <a:rPr lang="en-US" b="1" dirty="0" err="1" smtClean="0"/>
              <a:t>krn</a:t>
            </a:r>
            <a:r>
              <a:rPr lang="en-US" b="1" dirty="0" smtClean="0"/>
              <a:t> </a:t>
            </a:r>
            <a:r>
              <a:rPr lang="en-US" b="1" dirty="0" err="1" smtClean="0"/>
              <a:t>perubahan</a:t>
            </a:r>
            <a:r>
              <a:rPr lang="en-US" b="1" dirty="0" smtClean="0"/>
              <a:t> </a:t>
            </a:r>
            <a:r>
              <a:rPr lang="en-US" b="1" dirty="0" err="1" smtClean="0"/>
              <a:t>kondisi</a:t>
            </a:r>
            <a:endParaRPr lang="en-US" b="1"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dirty="0" smtClean="0">
                <a:solidFill>
                  <a:srgbClr val="FF0000"/>
                </a:solidFill>
              </a:rPr>
              <a:t>III. PROSEDUR PERENCANAAN AUDIT </a:t>
            </a:r>
            <a:r>
              <a:rPr lang="en-US" sz="2700" b="1" dirty="0" err="1" smtClean="0">
                <a:solidFill>
                  <a:srgbClr val="FF0000"/>
                </a:solidFill>
              </a:rPr>
              <a:t>lanjutan</a:t>
            </a:r>
            <a:r>
              <a:rPr lang="en-US" sz="2700" b="1" dirty="0" smtClean="0">
                <a:solidFill>
                  <a:srgbClr val="FF0000"/>
                </a:solidFill>
              </a:rPr>
              <a:t> …</a:t>
            </a:r>
            <a:endParaRPr lang="en-US" b="1" dirty="0">
              <a:solidFill>
                <a:srgbClr val="FF0000"/>
              </a:solidFill>
            </a:endParaRPr>
          </a:p>
        </p:txBody>
      </p:sp>
      <p:sp>
        <p:nvSpPr>
          <p:cNvPr id="3" name="Content Placeholder 2"/>
          <p:cNvSpPr>
            <a:spLocks noGrp="1"/>
          </p:cNvSpPr>
          <p:nvPr>
            <p:ph idx="1"/>
          </p:nvPr>
        </p:nvSpPr>
        <p:spPr>
          <a:xfrm>
            <a:off x="457200" y="1143000"/>
            <a:ext cx="8229600" cy="4983163"/>
          </a:xfrm>
        </p:spPr>
        <p:txBody>
          <a:bodyPr>
            <a:normAutofit fontScale="85000" lnSpcReduction="20000"/>
          </a:bodyPr>
          <a:lstStyle/>
          <a:p>
            <a:pPr>
              <a:buNone/>
            </a:pPr>
            <a:r>
              <a:rPr lang="en-US" b="1" dirty="0" smtClean="0">
                <a:solidFill>
                  <a:srgbClr val="00B0F0"/>
                </a:solidFill>
              </a:rPr>
              <a:t>c. </a:t>
            </a:r>
            <a:r>
              <a:rPr lang="en-US" b="1" dirty="0" err="1" smtClean="0">
                <a:solidFill>
                  <a:srgbClr val="00B0F0"/>
                </a:solidFill>
              </a:rPr>
              <a:t>Pemahaman</a:t>
            </a:r>
            <a:r>
              <a:rPr lang="en-US" b="1" dirty="0" smtClean="0">
                <a:solidFill>
                  <a:srgbClr val="00B0F0"/>
                </a:solidFill>
              </a:rPr>
              <a:t> </a:t>
            </a:r>
            <a:r>
              <a:rPr lang="en-US" b="1" dirty="0" err="1" smtClean="0">
                <a:solidFill>
                  <a:srgbClr val="00B0F0"/>
                </a:solidFill>
              </a:rPr>
              <a:t>atas</a:t>
            </a:r>
            <a:r>
              <a:rPr lang="en-US" b="1" dirty="0" smtClean="0">
                <a:solidFill>
                  <a:srgbClr val="00B0F0"/>
                </a:solidFill>
              </a:rPr>
              <a:t> </a:t>
            </a:r>
            <a:r>
              <a:rPr lang="en-US" b="1" dirty="0" err="1" smtClean="0">
                <a:solidFill>
                  <a:srgbClr val="00B0F0"/>
                </a:solidFill>
              </a:rPr>
              <a:t>bisnis</a:t>
            </a:r>
            <a:r>
              <a:rPr lang="en-US" b="1" dirty="0" smtClean="0">
                <a:solidFill>
                  <a:srgbClr val="00B0F0"/>
                </a:solidFill>
              </a:rPr>
              <a:t> </a:t>
            </a:r>
            <a:r>
              <a:rPr lang="en-US" b="1" dirty="0" err="1" smtClean="0">
                <a:solidFill>
                  <a:srgbClr val="00B0F0"/>
                </a:solidFill>
              </a:rPr>
              <a:t>klien</a:t>
            </a:r>
            <a:r>
              <a:rPr lang="en-US" b="1" dirty="0" smtClean="0">
                <a:solidFill>
                  <a:srgbClr val="00B0F0"/>
                </a:solidFill>
              </a:rPr>
              <a:t> </a:t>
            </a:r>
            <a:r>
              <a:rPr lang="en-US" b="1" dirty="0" err="1" smtClean="0">
                <a:solidFill>
                  <a:srgbClr val="00B0F0"/>
                </a:solidFill>
              </a:rPr>
              <a:t>akan</a:t>
            </a:r>
            <a:r>
              <a:rPr lang="en-US" b="1" dirty="0" smtClean="0">
                <a:solidFill>
                  <a:srgbClr val="00B0F0"/>
                </a:solidFill>
              </a:rPr>
              <a:t> </a:t>
            </a:r>
            <a:r>
              <a:rPr lang="en-US" b="1" dirty="0" err="1" smtClean="0">
                <a:solidFill>
                  <a:srgbClr val="00B0F0"/>
                </a:solidFill>
              </a:rPr>
              <a:t>membantu</a:t>
            </a:r>
            <a:r>
              <a:rPr lang="en-US" b="1" dirty="0" smtClean="0">
                <a:solidFill>
                  <a:srgbClr val="00B0F0"/>
                </a:solidFill>
              </a:rPr>
              <a:t> auditor </a:t>
            </a:r>
            <a:r>
              <a:rPr lang="en-US" b="1" dirty="0" err="1" smtClean="0">
                <a:solidFill>
                  <a:srgbClr val="00B0F0"/>
                </a:solidFill>
              </a:rPr>
              <a:t>dalam</a:t>
            </a:r>
            <a:r>
              <a:rPr lang="en-US" b="1" dirty="0" smtClean="0">
                <a:solidFill>
                  <a:srgbClr val="00B0F0"/>
                </a:solidFill>
              </a:rPr>
              <a:t> :</a:t>
            </a:r>
          </a:p>
          <a:p>
            <a:r>
              <a:rPr lang="en-US" b="1" dirty="0" err="1" smtClean="0"/>
              <a:t>Mengidentifikasi</a:t>
            </a:r>
            <a:r>
              <a:rPr lang="en-US" b="1" dirty="0" smtClean="0"/>
              <a:t> </a:t>
            </a:r>
            <a:r>
              <a:rPr lang="en-US" b="1" dirty="0" err="1" smtClean="0"/>
              <a:t>bidang</a:t>
            </a:r>
            <a:r>
              <a:rPr lang="en-US" b="1" dirty="0" smtClean="0"/>
              <a:t> </a:t>
            </a:r>
            <a:r>
              <a:rPr lang="en-US" b="1" dirty="0" err="1" smtClean="0"/>
              <a:t>bermasalah</a:t>
            </a:r>
            <a:endParaRPr lang="en-US" b="1" dirty="0" smtClean="0"/>
          </a:p>
          <a:p>
            <a:r>
              <a:rPr lang="en-US" b="1" dirty="0" err="1" smtClean="0"/>
              <a:t>Menaksir</a:t>
            </a:r>
            <a:r>
              <a:rPr lang="en-US" b="1" dirty="0" smtClean="0"/>
              <a:t> </a:t>
            </a:r>
            <a:r>
              <a:rPr lang="en-US" b="1" dirty="0" err="1" smtClean="0"/>
              <a:t>kondisi</a:t>
            </a:r>
            <a:r>
              <a:rPr lang="en-US" b="1" dirty="0" smtClean="0"/>
              <a:t> </a:t>
            </a:r>
            <a:r>
              <a:rPr lang="en-US" b="1" dirty="0" err="1" smtClean="0"/>
              <a:t>dimana</a:t>
            </a:r>
            <a:r>
              <a:rPr lang="en-US" b="1" dirty="0" smtClean="0"/>
              <a:t> data </a:t>
            </a:r>
            <a:r>
              <a:rPr lang="en-US" b="1" dirty="0" err="1" smtClean="0"/>
              <a:t>akuntansi</a:t>
            </a:r>
            <a:r>
              <a:rPr lang="en-US" b="1" dirty="0" smtClean="0"/>
              <a:t> </a:t>
            </a:r>
            <a:r>
              <a:rPr lang="en-US" b="1" dirty="0" err="1" smtClean="0"/>
              <a:t>dikembangkan</a:t>
            </a:r>
            <a:endParaRPr lang="en-US" b="1" dirty="0" smtClean="0"/>
          </a:p>
          <a:p>
            <a:r>
              <a:rPr lang="en-US" b="1" dirty="0" err="1" smtClean="0"/>
              <a:t>Mengevaluasi</a:t>
            </a:r>
            <a:r>
              <a:rPr lang="en-US" b="1" dirty="0" smtClean="0"/>
              <a:t> </a:t>
            </a:r>
            <a:r>
              <a:rPr lang="en-US" b="1" dirty="0" err="1" smtClean="0"/>
              <a:t>kelalyakan</a:t>
            </a:r>
            <a:r>
              <a:rPr lang="en-US" b="1" dirty="0" smtClean="0"/>
              <a:t> </a:t>
            </a:r>
            <a:r>
              <a:rPr lang="en-US" b="1" dirty="0" err="1" smtClean="0"/>
              <a:t>estimasi</a:t>
            </a:r>
            <a:endParaRPr lang="en-US" b="1" dirty="0" smtClean="0"/>
          </a:p>
          <a:p>
            <a:r>
              <a:rPr lang="en-US" b="1" dirty="0" err="1" smtClean="0"/>
              <a:t>Mengevaluasi</a:t>
            </a:r>
            <a:r>
              <a:rPr lang="en-US" b="1" dirty="0" smtClean="0"/>
              <a:t> </a:t>
            </a:r>
            <a:r>
              <a:rPr lang="en-US" b="1" dirty="0" err="1" smtClean="0"/>
              <a:t>kelayakan</a:t>
            </a:r>
            <a:r>
              <a:rPr lang="en-US" b="1" dirty="0" smtClean="0"/>
              <a:t> </a:t>
            </a:r>
            <a:r>
              <a:rPr lang="en-US" b="1" dirty="0" err="1" smtClean="0"/>
              <a:t>representasi</a:t>
            </a:r>
            <a:r>
              <a:rPr lang="en-US" b="1" dirty="0" smtClean="0"/>
              <a:t> </a:t>
            </a:r>
            <a:r>
              <a:rPr lang="en-US" b="1" dirty="0" err="1" smtClean="0"/>
              <a:t>manajemen</a:t>
            </a:r>
            <a:endParaRPr lang="en-US" b="1" dirty="0" smtClean="0"/>
          </a:p>
          <a:p>
            <a:r>
              <a:rPr lang="en-US" b="1" dirty="0" err="1" smtClean="0"/>
              <a:t>Mengevaluasi</a:t>
            </a:r>
            <a:r>
              <a:rPr lang="en-US" b="1" dirty="0" smtClean="0"/>
              <a:t> </a:t>
            </a:r>
            <a:r>
              <a:rPr lang="en-US" b="1" dirty="0" err="1" smtClean="0"/>
              <a:t>kelayakan</a:t>
            </a:r>
            <a:r>
              <a:rPr lang="en-US" b="1" dirty="0" smtClean="0"/>
              <a:t> </a:t>
            </a:r>
            <a:r>
              <a:rPr lang="en-US" b="1" dirty="0" err="1" smtClean="0"/>
              <a:t>kebijakan</a:t>
            </a:r>
            <a:r>
              <a:rPr lang="en-US" b="1" dirty="0" smtClean="0"/>
              <a:t> </a:t>
            </a:r>
            <a:r>
              <a:rPr lang="en-US" b="1" dirty="0" err="1" smtClean="0"/>
              <a:t>akuntansi</a:t>
            </a:r>
            <a:r>
              <a:rPr lang="en-US" b="1" dirty="0" smtClean="0"/>
              <a:t> (SAK)</a:t>
            </a:r>
            <a:endParaRPr lang="en-US" b="1" dirty="0" smtClean="0">
              <a:solidFill>
                <a:srgbClr val="00B0F0"/>
              </a:solidFill>
            </a:endParaRPr>
          </a:p>
          <a:p>
            <a:pPr>
              <a:buNone/>
            </a:pPr>
            <a:r>
              <a:rPr lang="en-US" b="1" dirty="0" smtClean="0">
                <a:solidFill>
                  <a:srgbClr val="00B0F0"/>
                </a:solidFill>
              </a:rPr>
              <a:t>d. Auditor </a:t>
            </a:r>
            <a:r>
              <a:rPr lang="en-US" b="1" dirty="0" err="1" smtClean="0">
                <a:solidFill>
                  <a:srgbClr val="00B0F0"/>
                </a:solidFill>
              </a:rPr>
              <a:t>harus</a:t>
            </a:r>
            <a:r>
              <a:rPr lang="en-US" b="1" dirty="0" smtClean="0">
                <a:solidFill>
                  <a:srgbClr val="00B0F0"/>
                </a:solidFill>
              </a:rPr>
              <a:t> </a:t>
            </a:r>
            <a:r>
              <a:rPr lang="en-US" b="1" dirty="0" err="1" smtClean="0">
                <a:solidFill>
                  <a:srgbClr val="00B0F0"/>
                </a:solidFill>
              </a:rPr>
              <a:t>mempertimbangkan</a:t>
            </a:r>
            <a:r>
              <a:rPr lang="en-US" b="1" dirty="0" smtClean="0">
                <a:solidFill>
                  <a:srgbClr val="00B0F0"/>
                </a:solidFill>
              </a:rPr>
              <a:t> </a:t>
            </a:r>
            <a:r>
              <a:rPr lang="en-US" b="1" dirty="0" err="1" smtClean="0">
                <a:solidFill>
                  <a:srgbClr val="00B0F0"/>
                </a:solidFill>
              </a:rPr>
              <a:t>keumngkinan</a:t>
            </a:r>
            <a:r>
              <a:rPr lang="en-US" b="1" dirty="0" smtClean="0">
                <a:solidFill>
                  <a:srgbClr val="00B0F0"/>
                </a:solidFill>
              </a:rPr>
              <a:t> </a:t>
            </a:r>
            <a:r>
              <a:rPr lang="en-US" b="1" dirty="0" err="1" smtClean="0">
                <a:solidFill>
                  <a:srgbClr val="00B0F0"/>
                </a:solidFill>
              </a:rPr>
              <a:t>penggunaan</a:t>
            </a:r>
            <a:r>
              <a:rPr lang="en-US" b="1" dirty="0" smtClean="0">
                <a:solidFill>
                  <a:srgbClr val="00B0F0"/>
                </a:solidFill>
              </a:rPr>
              <a:t> </a:t>
            </a:r>
            <a:r>
              <a:rPr lang="en-US" b="1" dirty="0" err="1" smtClean="0">
                <a:solidFill>
                  <a:srgbClr val="00B0F0"/>
                </a:solidFill>
              </a:rPr>
              <a:t>komputer</a:t>
            </a:r>
            <a:r>
              <a:rPr lang="en-US" b="1" dirty="0" smtClean="0">
                <a:solidFill>
                  <a:srgbClr val="00B0F0"/>
                </a:solidFill>
              </a:rPr>
              <a:t> </a:t>
            </a:r>
            <a:r>
              <a:rPr lang="en-US" b="1" dirty="0" err="1" smtClean="0">
                <a:solidFill>
                  <a:srgbClr val="00B0F0"/>
                </a:solidFill>
              </a:rPr>
              <a:t>dalam</a:t>
            </a:r>
            <a:r>
              <a:rPr lang="en-US" b="1" dirty="0" smtClean="0">
                <a:solidFill>
                  <a:srgbClr val="00B0F0"/>
                </a:solidFill>
              </a:rPr>
              <a:t> </a:t>
            </a:r>
            <a:r>
              <a:rPr lang="en-US" b="1" dirty="0" err="1" smtClean="0">
                <a:solidFill>
                  <a:srgbClr val="00B0F0"/>
                </a:solidFill>
              </a:rPr>
              <a:t>pemrosesan</a:t>
            </a:r>
            <a:r>
              <a:rPr lang="en-US" b="1" dirty="0" smtClean="0">
                <a:solidFill>
                  <a:srgbClr val="00B0F0"/>
                </a:solidFill>
              </a:rPr>
              <a:t> data</a:t>
            </a:r>
          </a:p>
          <a:p>
            <a:pPr>
              <a:buNone/>
            </a:pPr>
            <a:r>
              <a:rPr lang="en-US" b="1" dirty="0" smtClean="0">
                <a:solidFill>
                  <a:srgbClr val="00B0F0"/>
                </a:solidFill>
              </a:rPr>
              <a:t>e. Auditor </a:t>
            </a:r>
            <a:r>
              <a:rPr lang="en-US" b="1" dirty="0" err="1" smtClean="0">
                <a:solidFill>
                  <a:srgbClr val="00B0F0"/>
                </a:solidFill>
              </a:rPr>
              <a:t>harus</a:t>
            </a:r>
            <a:r>
              <a:rPr lang="en-US" b="1" dirty="0" smtClean="0">
                <a:solidFill>
                  <a:srgbClr val="00B0F0"/>
                </a:solidFill>
              </a:rPr>
              <a:t> </a:t>
            </a:r>
            <a:r>
              <a:rPr lang="en-US" b="1" dirty="0" err="1" smtClean="0">
                <a:solidFill>
                  <a:srgbClr val="00B0F0"/>
                </a:solidFill>
              </a:rPr>
              <a:t>memahami</a:t>
            </a:r>
            <a:r>
              <a:rPr lang="en-US" b="1" dirty="0" smtClean="0">
                <a:solidFill>
                  <a:srgbClr val="00B0F0"/>
                </a:solidFill>
              </a:rPr>
              <a:t> </a:t>
            </a:r>
            <a:r>
              <a:rPr lang="en-US" b="1" dirty="0" err="1" smtClean="0">
                <a:solidFill>
                  <a:srgbClr val="00B0F0"/>
                </a:solidFill>
              </a:rPr>
              <a:t>secara</a:t>
            </a:r>
            <a:r>
              <a:rPr lang="en-US" b="1" dirty="0" smtClean="0">
                <a:solidFill>
                  <a:srgbClr val="00B0F0"/>
                </a:solidFill>
              </a:rPr>
              <a:t> </a:t>
            </a:r>
            <a:r>
              <a:rPr lang="en-US" b="1" dirty="0" err="1" smtClean="0">
                <a:solidFill>
                  <a:srgbClr val="00B0F0"/>
                </a:solidFill>
              </a:rPr>
              <a:t>memadai</a:t>
            </a:r>
            <a:r>
              <a:rPr lang="en-US" b="1" dirty="0" smtClean="0">
                <a:solidFill>
                  <a:srgbClr val="00B0F0"/>
                </a:solidFill>
              </a:rPr>
              <a:t> &amp; </a:t>
            </a:r>
            <a:r>
              <a:rPr lang="en-US" b="1" dirty="0" err="1" smtClean="0">
                <a:solidFill>
                  <a:srgbClr val="00B0F0"/>
                </a:solidFill>
              </a:rPr>
              <a:t>mengaudit</a:t>
            </a:r>
            <a:r>
              <a:rPr lang="en-US" b="1" dirty="0" smtClean="0">
                <a:solidFill>
                  <a:srgbClr val="00B0F0"/>
                </a:solidFill>
              </a:rPr>
              <a:t> </a:t>
            </a:r>
            <a:r>
              <a:rPr lang="en-US" b="1" dirty="0" err="1" smtClean="0">
                <a:solidFill>
                  <a:srgbClr val="00B0F0"/>
                </a:solidFill>
              </a:rPr>
              <a:t>operasi</a:t>
            </a:r>
            <a:r>
              <a:rPr lang="en-US" b="1" dirty="0" smtClean="0">
                <a:solidFill>
                  <a:srgbClr val="00B0F0"/>
                </a:solidFill>
              </a:rPr>
              <a:t> </a:t>
            </a:r>
            <a:r>
              <a:rPr lang="en-US" b="1" dirty="0" err="1" smtClean="0">
                <a:solidFill>
                  <a:srgbClr val="00B0F0"/>
                </a:solidFill>
              </a:rPr>
              <a:t>komputer</a:t>
            </a:r>
            <a:endParaRPr lang="en-US" b="1" dirty="0" smtClean="0">
              <a:solidFill>
                <a:srgbClr val="00B0F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dirty="0" smtClean="0">
                <a:solidFill>
                  <a:srgbClr val="FF0000"/>
                </a:solidFill>
              </a:rPr>
              <a:t>III. PROSEDUR PERENCANAAN AUDIT </a:t>
            </a:r>
            <a:r>
              <a:rPr lang="en-US" sz="2700" b="1" dirty="0" err="1" smtClean="0">
                <a:solidFill>
                  <a:srgbClr val="FF0000"/>
                </a:solidFill>
              </a:rPr>
              <a:t>lanjutan</a:t>
            </a:r>
            <a:r>
              <a:rPr lang="en-US" sz="2700" b="1" dirty="0" smtClean="0">
                <a:solidFill>
                  <a:srgbClr val="FF0000"/>
                </a:solidFill>
              </a:rPr>
              <a:t> …</a:t>
            </a:r>
            <a:endParaRPr lang="en-US" b="1" dirty="0">
              <a:solidFill>
                <a:srgbClr val="FF0000"/>
              </a:solidFill>
            </a:endParaRPr>
          </a:p>
        </p:txBody>
      </p:sp>
      <p:sp>
        <p:nvSpPr>
          <p:cNvPr id="3" name="Content Placeholder 2"/>
          <p:cNvSpPr>
            <a:spLocks noGrp="1"/>
          </p:cNvSpPr>
          <p:nvPr>
            <p:ph idx="1"/>
          </p:nvPr>
        </p:nvSpPr>
        <p:spPr>
          <a:xfrm>
            <a:off x="457200" y="1143000"/>
            <a:ext cx="8229600" cy="4983163"/>
          </a:xfrm>
        </p:spPr>
        <p:txBody>
          <a:bodyPr>
            <a:normAutofit fontScale="85000" lnSpcReduction="10000"/>
          </a:bodyPr>
          <a:lstStyle/>
          <a:p>
            <a:pPr>
              <a:buNone/>
            </a:pPr>
            <a:r>
              <a:rPr lang="en-US" b="1" dirty="0" smtClean="0">
                <a:solidFill>
                  <a:srgbClr val="7030A0"/>
                </a:solidFill>
              </a:rPr>
              <a:t>2. </a:t>
            </a:r>
            <a:r>
              <a:rPr lang="en-US" b="1" dirty="0" err="1" smtClean="0">
                <a:solidFill>
                  <a:srgbClr val="7030A0"/>
                </a:solidFill>
              </a:rPr>
              <a:t>Supervisi</a:t>
            </a:r>
            <a:endParaRPr lang="en-US" b="1" dirty="0" smtClean="0">
              <a:solidFill>
                <a:srgbClr val="7030A0"/>
              </a:solidFill>
            </a:endParaRPr>
          </a:p>
          <a:p>
            <a:pPr>
              <a:buNone/>
            </a:pPr>
            <a:r>
              <a:rPr lang="en-US" b="1" dirty="0" smtClean="0">
                <a:solidFill>
                  <a:srgbClr val="00B0F0"/>
                </a:solidFill>
              </a:rPr>
              <a:t>a. </a:t>
            </a:r>
            <a:r>
              <a:rPr lang="en-US" b="1" dirty="0" err="1" smtClean="0">
                <a:solidFill>
                  <a:srgbClr val="00B0F0"/>
                </a:solidFill>
              </a:rPr>
              <a:t>Asisten</a:t>
            </a:r>
            <a:r>
              <a:rPr lang="en-US" b="1" dirty="0" smtClean="0">
                <a:solidFill>
                  <a:srgbClr val="00B0F0"/>
                </a:solidFill>
              </a:rPr>
              <a:t> </a:t>
            </a:r>
            <a:r>
              <a:rPr lang="en-US" b="1" dirty="0" err="1" smtClean="0">
                <a:solidFill>
                  <a:srgbClr val="00B0F0"/>
                </a:solidFill>
              </a:rPr>
              <a:t>harus</a:t>
            </a:r>
            <a:r>
              <a:rPr lang="en-US" b="1" dirty="0" smtClean="0">
                <a:solidFill>
                  <a:srgbClr val="00B0F0"/>
                </a:solidFill>
              </a:rPr>
              <a:t> </a:t>
            </a:r>
            <a:r>
              <a:rPr lang="en-US" b="1" dirty="0" err="1" smtClean="0">
                <a:solidFill>
                  <a:srgbClr val="00B0F0"/>
                </a:solidFill>
              </a:rPr>
              <a:t>disupervisi</a:t>
            </a:r>
            <a:r>
              <a:rPr lang="en-US" b="1" dirty="0" smtClean="0">
                <a:solidFill>
                  <a:srgbClr val="00B0F0"/>
                </a:solidFill>
              </a:rPr>
              <a:t> </a:t>
            </a:r>
            <a:r>
              <a:rPr lang="en-US" b="1" dirty="0" err="1" smtClean="0">
                <a:solidFill>
                  <a:srgbClr val="00B0F0"/>
                </a:solidFill>
              </a:rPr>
              <a:t>dengan</a:t>
            </a:r>
            <a:r>
              <a:rPr lang="en-US" b="1" dirty="0" smtClean="0">
                <a:solidFill>
                  <a:srgbClr val="00B0F0"/>
                </a:solidFill>
              </a:rPr>
              <a:t> </a:t>
            </a:r>
            <a:r>
              <a:rPr lang="en-US" b="1" dirty="0" err="1" smtClean="0">
                <a:solidFill>
                  <a:srgbClr val="00B0F0"/>
                </a:solidFill>
              </a:rPr>
              <a:t>memadai</a:t>
            </a:r>
            <a:endParaRPr lang="en-US" b="1" dirty="0" smtClean="0">
              <a:solidFill>
                <a:srgbClr val="00B0F0"/>
              </a:solidFill>
            </a:endParaRPr>
          </a:p>
          <a:p>
            <a:pPr>
              <a:buNone/>
            </a:pPr>
            <a:r>
              <a:rPr lang="en-US" b="1" dirty="0" smtClean="0">
                <a:solidFill>
                  <a:srgbClr val="00B0F0"/>
                </a:solidFill>
              </a:rPr>
              <a:t>b. </a:t>
            </a:r>
            <a:r>
              <a:rPr lang="en-US" b="1" dirty="0" err="1" smtClean="0">
                <a:solidFill>
                  <a:srgbClr val="00B0F0"/>
                </a:solidFill>
              </a:rPr>
              <a:t>Kalau</a:t>
            </a:r>
            <a:r>
              <a:rPr lang="en-US" b="1" dirty="0" smtClean="0">
                <a:solidFill>
                  <a:srgbClr val="00B0F0"/>
                </a:solidFill>
              </a:rPr>
              <a:t> </a:t>
            </a:r>
            <a:r>
              <a:rPr lang="en-US" b="1" dirty="0" err="1" smtClean="0">
                <a:solidFill>
                  <a:srgbClr val="00B0F0"/>
                </a:solidFill>
              </a:rPr>
              <a:t>terdapat</a:t>
            </a:r>
            <a:r>
              <a:rPr lang="en-US" b="1" dirty="0" smtClean="0">
                <a:solidFill>
                  <a:srgbClr val="00B0F0"/>
                </a:solidFill>
              </a:rPr>
              <a:t> </a:t>
            </a:r>
            <a:r>
              <a:rPr lang="en-US" b="1" dirty="0" err="1" smtClean="0">
                <a:solidFill>
                  <a:srgbClr val="00B0F0"/>
                </a:solidFill>
              </a:rPr>
              <a:t>perbedaan</a:t>
            </a:r>
            <a:r>
              <a:rPr lang="en-US" b="1" dirty="0" smtClean="0">
                <a:solidFill>
                  <a:srgbClr val="00B0F0"/>
                </a:solidFill>
              </a:rPr>
              <a:t> </a:t>
            </a:r>
            <a:r>
              <a:rPr lang="en-US" b="1" dirty="0" err="1" smtClean="0">
                <a:solidFill>
                  <a:srgbClr val="00B0F0"/>
                </a:solidFill>
              </a:rPr>
              <a:t>pendapat</a:t>
            </a:r>
            <a:r>
              <a:rPr lang="en-US" b="1" dirty="0" smtClean="0">
                <a:solidFill>
                  <a:srgbClr val="00B0F0"/>
                </a:solidFill>
              </a:rPr>
              <a:t> </a:t>
            </a:r>
            <a:r>
              <a:rPr lang="en-US" b="1" dirty="0" err="1" smtClean="0">
                <a:solidFill>
                  <a:srgbClr val="00B0F0"/>
                </a:solidFill>
              </a:rPr>
              <a:t>mengenai</a:t>
            </a:r>
            <a:r>
              <a:rPr lang="en-US" b="1" dirty="0" smtClean="0">
                <a:solidFill>
                  <a:srgbClr val="00B0F0"/>
                </a:solidFill>
              </a:rPr>
              <a:t> </a:t>
            </a:r>
            <a:r>
              <a:rPr lang="en-US" b="1" dirty="0" err="1" smtClean="0">
                <a:solidFill>
                  <a:srgbClr val="00B0F0"/>
                </a:solidFill>
              </a:rPr>
              <a:t>isu</a:t>
            </a:r>
            <a:r>
              <a:rPr lang="en-US" b="1" dirty="0" smtClean="0">
                <a:solidFill>
                  <a:srgbClr val="00B0F0"/>
                </a:solidFill>
              </a:rPr>
              <a:t> </a:t>
            </a:r>
            <a:r>
              <a:rPr lang="en-US" b="1" dirty="0" err="1" smtClean="0">
                <a:solidFill>
                  <a:srgbClr val="00B0F0"/>
                </a:solidFill>
              </a:rPr>
              <a:t>akuntansi</a:t>
            </a:r>
            <a:r>
              <a:rPr lang="en-US" b="1" dirty="0" smtClean="0">
                <a:solidFill>
                  <a:srgbClr val="00B0F0"/>
                </a:solidFill>
              </a:rPr>
              <a:t> </a:t>
            </a:r>
            <a:r>
              <a:rPr lang="en-US" b="1" dirty="0" err="1" smtClean="0">
                <a:solidFill>
                  <a:srgbClr val="00B0F0"/>
                </a:solidFill>
              </a:rPr>
              <a:t>atau</a:t>
            </a:r>
            <a:r>
              <a:rPr lang="en-US" b="1" dirty="0" smtClean="0">
                <a:solidFill>
                  <a:srgbClr val="00B0F0"/>
                </a:solidFill>
              </a:rPr>
              <a:t> auditing </a:t>
            </a:r>
            <a:r>
              <a:rPr lang="en-US" b="1" dirty="0" err="1" smtClean="0">
                <a:solidFill>
                  <a:srgbClr val="00B0F0"/>
                </a:solidFill>
              </a:rPr>
              <a:t>antar</a:t>
            </a:r>
            <a:r>
              <a:rPr lang="en-US" b="1" dirty="0" smtClean="0">
                <a:solidFill>
                  <a:srgbClr val="00B0F0"/>
                </a:solidFill>
              </a:rPr>
              <a:t> </a:t>
            </a:r>
            <a:r>
              <a:rPr lang="en-US" b="1" dirty="0" err="1" smtClean="0">
                <a:solidFill>
                  <a:srgbClr val="00B0F0"/>
                </a:solidFill>
              </a:rPr>
              <a:t>personel</a:t>
            </a:r>
            <a:r>
              <a:rPr lang="en-US" b="1" dirty="0" smtClean="0">
                <a:solidFill>
                  <a:srgbClr val="00B0F0"/>
                </a:solidFill>
              </a:rPr>
              <a:t>, </a:t>
            </a:r>
            <a:r>
              <a:rPr lang="en-US" b="1" dirty="0" err="1" smtClean="0">
                <a:solidFill>
                  <a:srgbClr val="00B0F0"/>
                </a:solidFill>
              </a:rPr>
              <a:t>perbbedaan</a:t>
            </a:r>
            <a:r>
              <a:rPr lang="en-US" b="1" dirty="0" smtClean="0">
                <a:solidFill>
                  <a:srgbClr val="00B0F0"/>
                </a:solidFill>
              </a:rPr>
              <a:t> </a:t>
            </a:r>
            <a:r>
              <a:rPr lang="en-US" b="1" dirty="0" err="1" smtClean="0">
                <a:solidFill>
                  <a:srgbClr val="00B0F0"/>
                </a:solidFill>
              </a:rPr>
              <a:t>tersebut</a:t>
            </a:r>
            <a:r>
              <a:rPr lang="en-US" b="1" dirty="0" smtClean="0">
                <a:solidFill>
                  <a:srgbClr val="00B0F0"/>
                </a:solidFill>
              </a:rPr>
              <a:t> </a:t>
            </a:r>
            <a:r>
              <a:rPr lang="en-US" b="1" dirty="0" err="1" smtClean="0">
                <a:solidFill>
                  <a:srgbClr val="00B0F0"/>
                </a:solidFill>
              </a:rPr>
              <a:t>harus</a:t>
            </a:r>
            <a:r>
              <a:rPr lang="en-US" b="1" dirty="0" smtClean="0">
                <a:solidFill>
                  <a:srgbClr val="00B0F0"/>
                </a:solidFill>
              </a:rPr>
              <a:t> </a:t>
            </a:r>
            <a:r>
              <a:rPr lang="en-US" b="1" dirty="0" err="1" smtClean="0">
                <a:solidFill>
                  <a:srgbClr val="00B0F0"/>
                </a:solidFill>
              </a:rPr>
              <a:t>didokumentasikan</a:t>
            </a:r>
            <a:r>
              <a:rPr lang="en-US" b="1" dirty="0" smtClean="0">
                <a:solidFill>
                  <a:srgbClr val="00B0F0"/>
                </a:solidFill>
              </a:rPr>
              <a:t> </a:t>
            </a:r>
            <a:r>
              <a:rPr lang="en-US" b="1" dirty="0" err="1" smtClean="0">
                <a:solidFill>
                  <a:srgbClr val="00B0F0"/>
                </a:solidFill>
              </a:rPr>
              <a:t>dalam</a:t>
            </a:r>
            <a:r>
              <a:rPr lang="en-US" b="1" dirty="0" smtClean="0">
                <a:solidFill>
                  <a:srgbClr val="00B0F0"/>
                </a:solidFill>
              </a:rPr>
              <a:t> </a:t>
            </a:r>
            <a:r>
              <a:rPr lang="en-US" b="1" dirty="0" err="1" smtClean="0">
                <a:solidFill>
                  <a:srgbClr val="00B0F0"/>
                </a:solidFill>
              </a:rPr>
              <a:t>kertas</a:t>
            </a:r>
            <a:r>
              <a:rPr lang="en-US" b="1" dirty="0" smtClean="0">
                <a:solidFill>
                  <a:srgbClr val="00B0F0"/>
                </a:solidFill>
              </a:rPr>
              <a:t> </a:t>
            </a:r>
            <a:r>
              <a:rPr lang="en-US" b="1" dirty="0" err="1" smtClean="0">
                <a:solidFill>
                  <a:srgbClr val="00B0F0"/>
                </a:solidFill>
              </a:rPr>
              <a:t>kerja</a:t>
            </a:r>
            <a:r>
              <a:rPr lang="en-US" b="1" dirty="0" smtClean="0">
                <a:solidFill>
                  <a:srgbClr val="00B0F0"/>
                </a:solidFill>
              </a:rPr>
              <a:t> </a:t>
            </a:r>
            <a:r>
              <a:rPr lang="en-US" b="1" dirty="0" err="1" smtClean="0">
                <a:solidFill>
                  <a:srgbClr val="00B0F0"/>
                </a:solidFill>
              </a:rPr>
              <a:t>dan</a:t>
            </a:r>
            <a:r>
              <a:rPr lang="en-US" b="1" dirty="0" smtClean="0">
                <a:solidFill>
                  <a:srgbClr val="00B0F0"/>
                </a:solidFill>
              </a:rPr>
              <a:t>, </a:t>
            </a:r>
            <a:r>
              <a:rPr lang="en-US" b="1" dirty="0" err="1" smtClean="0">
                <a:solidFill>
                  <a:srgbClr val="00B0F0"/>
                </a:solidFill>
              </a:rPr>
              <a:t>jika</a:t>
            </a:r>
            <a:r>
              <a:rPr lang="en-US" b="1" dirty="0" smtClean="0">
                <a:solidFill>
                  <a:srgbClr val="00B0F0"/>
                </a:solidFill>
              </a:rPr>
              <a:t> </a:t>
            </a:r>
            <a:r>
              <a:rPr lang="en-US" b="1" dirty="0" err="1" smtClean="0">
                <a:solidFill>
                  <a:srgbClr val="00B0F0"/>
                </a:solidFill>
              </a:rPr>
              <a:t>diperlukan</a:t>
            </a:r>
            <a:r>
              <a:rPr lang="en-US" b="1" dirty="0" smtClean="0">
                <a:solidFill>
                  <a:srgbClr val="00B0F0"/>
                </a:solidFill>
              </a:rPr>
              <a:t>, </a:t>
            </a:r>
            <a:r>
              <a:rPr lang="en-US" b="1" dirty="0" err="1" smtClean="0">
                <a:solidFill>
                  <a:srgbClr val="00B0F0"/>
                </a:solidFill>
              </a:rPr>
              <a:t>bawahan</a:t>
            </a:r>
            <a:r>
              <a:rPr lang="en-US" b="1" dirty="0" smtClean="0">
                <a:solidFill>
                  <a:srgbClr val="00B0F0"/>
                </a:solidFill>
              </a:rPr>
              <a:t> yang </a:t>
            </a:r>
            <a:r>
              <a:rPr lang="en-US" b="1" dirty="0" err="1" smtClean="0">
                <a:solidFill>
                  <a:srgbClr val="00B0F0"/>
                </a:solidFill>
              </a:rPr>
              <a:t>penapatnya</a:t>
            </a:r>
            <a:r>
              <a:rPr lang="en-US" b="1" dirty="0" smtClean="0">
                <a:solidFill>
                  <a:srgbClr val="00B0F0"/>
                </a:solidFill>
              </a:rPr>
              <a:t> </a:t>
            </a:r>
            <a:r>
              <a:rPr lang="en-US" b="1" dirty="0" err="1" smtClean="0">
                <a:solidFill>
                  <a:srgbClr val="00B0F0"/>
                </a:solidFill>
              </a:rPr>
              <a:t>tidak</a:t>
            </a:r>
            <a:r>
              <a:rPr lang="en-US" b="1" dirty="0" smtClean="0">
                <a:solidFill>
                  <a:srgbClr val="00B0F0"/>
                </a:solidFill>
              </a:rPr>
              <a:t> </a:t>
            </a:r>
            <a:r>
              <a:rPr lang="en-US" b="1" dirty="0" err="1" smtClean="0">
                <a:solidFill>
                  <a:srgbClr val="00B0F0"/>
                </a:solidFill>
              </a:rPr>
              <a:t>diikuti</a:t>
            </a:r>
            <a:r>
              <a:rPr lang="en-US" b="1" dirty="0" smtClean="0">
                <a:solidFill>
                  <a:srgbClr val="00B0F0"/>
                </a:solidFill>
              </a:rPr>
              <a:t> </a:t>
            </a:r>
            <a:r>
              <a:rPr lang="en-US" b="1" dirty="0" err="1" smtClean="0">
                <a:solidFill>
                  <a:srgbClr val="00B0F0"/>
                </a:solidFill>
              </a:rPr>
              <a:t>dapat</a:t>
            </a:r>
            <a:r>
              <a:rPr lang="en-US" b="1" dirty="0" smtClean="0">
                <a:solidFill>
                  <a:srgbClr val="00B0F0"/>
                </a:solidFill>
              </a:rPr>
              <a:t> </a:t>
            </a:r>
            <a:r>
              <a:rPr lang="en-US" b="1" dirty="0" err="1" smtClean="0">
                <a:solidFill>
                  <a:srgbClr val="00B0F0"/>
                </a:solidFill>
              </a:rPr>
              <a:t>menyatkan</a:t>
            </a:r>
            <a:r>
              <a:rPr lang="en-US" b="1" dirty="0" smtClean="0">
                <a:solidFill>
                  <a:srgbClr val="00B0F0"/>
                </a:solidFill>
              </a:rPr>
              <a:t> </a:t>
            </a:r>
            <a:r>
              <a:rPr lang="en-US" b="1" dirty="0" err="1" smtClean="0">
                <a:solidFill>
                  <a:srgbClr val="00B0F0"/>
                </a:solidFill>
              </a:rPr>
              <a:t>ketidakterlibatannya</a:t>
            </a:r>
            <a:r>
              <a:rPr lang="en-US" b="1" dirty="0" smtClean="0">
                <a:solidFill>
                  <a:srgbClr val="00B0F0"/>
                </a:solidFill>
              </a:rPr>
              <a:t> </a:t>
            </a:r>
            <a:r>
              <a:rPr lang="en-US" b="1" dirty="0" err="1" smtClean="0">
                <a:solidFill>
                  <a:srgbClr val="00B0F0"/>
                </a:solidFill>
              </a:rPr>
              <a:t>dalam</a:t>
            </a:r>
            <a:r>
              <a:rPr lang="en-US" b="1" dirty="0" smtClean="0">
                <a:solidFill>
                  <a:srgbClr val="00B0F0"/>
                </a:solidFill>
              </a:rPr>
              <a:t> </a:t>
            </a:r>
            <a:r>
              <a:rPr lang="en-US" b="1" dirty="0" err="1" smtClean="0">
                <a:solidFill>
                  <a:srgbClr val="00B0F0"/>
                </a:solidFill>
              </a:rPr>
              <a:t>penyelesaian</a:t>
            </a:r>
            <a:r>
              <a:rPr lang="en-US" b="1" dirty="0" smtClean="0">
                <a:solidFill>
                  <a:srgbClr val="00B0F0"/>
                </a:solidFill>
              </a:rPr>
              <a:t> </a:t>
            </a:r>
            <a:r>
              <a:rPr lang="en-US" b="1" dirty="0" err="1" smtClean="0">
                <a:solidFill>
                  <a:srgbClr val="00B0F0"/>
                </a:solidFill>
              </a:rPr>
              <a:t>isu</a:t>
            </a:r>
            <a:r>
              <a:rPr lang="en-US" b="1" dirty="0" smtClean="0">
                <a:solidFill>
                  <a:srgbClr val="00B0F0"/>
                </a:solidFill>
              </a:rPr>
              <a:t> </a:t>
            </a:r>
            <a:r>
              <a:rPr lang="en-US" b="1" dirty="0" err="1" smtClean="0">
                <a:solidFill>
                  <a:srgbClr val="00B0F0"/>
                </a:solidFill>
              </a:rPr>
              <a:t>tersebut</a:t>
            </a:r>
            <a:r>
              <a:rPr lang="en-US" b="1" dirty="0" smtClean="0">
                <a:solidFill>
                  <a:srgbClr val="00B0F0"/>
                </a:solidFill>
              </a:rPr>
              <a:t>. </a:t>
            </a:r>
            <a:r>
              <a:rPr lang="en-US" b="1" dirty="0" err="1" smtClean="0">
                <a:solidFill>
                  <a:srgbClr val="00B0F0"/>
                </a:solidFill>
              </a:rPr>
              <a:t>Misalnya</a:t>
            </a:r>
            <a:r>
              <a:rPr lang="en-US" b="1" dirty="0" smtClean="0">
                <a:solidFill>
                  <a:srgbClr val="00B0F0"/>
                </a:solidFill>
              </a:rPr>
              <a:t> :</a:t>
            </a:r>
          </a:p>
          <a:p>
            <a:r>
              <a:rPr lang="en-US" b="1" dirty="0" err="1"/>
              <a:t>A</a:t>
            </a:r>
            <a:r>
              <a:rPr lang="en-US" b="1" dirty="0" err="1" smtClean="0"/>
              <a:t>nggaplah</a:t>
            </a:r>
            <a:r>
              <a:rPr lang="en-US" b="1" dirty="0" smtClean="0"/>
              <a:t> </a:t>
            </a:r>
            <a:r>
              <a:rPr lang="en-US" b="1" dirty="0" err="1" smtClean="0"/>
              <a:t>seorang</a:t>
            </a:r>
            <a:r>
              <a:rPr lang="en-US" b="1" dirty="0" smtClean="0"/>
              <a:t> </a:t>
            </a:r>
            <a:r>
              <a:rPr lang="en-US" b="1" dirty="0" err="1" smtClean="0"/>
              <a:t>asisten</a:t>
            </a:r>
            <a:r>
              <a:rPr lang="en-US" b="1" dirty="0" smtClean="0"/>
              <a:t> </a:t>
            </a:r>
            <a:r>
              <a:rPr lang="en-US" b="1" dirty="0" err="1" smtClean="0"/>
              <a:t>tidak</a:t>
            </a:r>
            <a:r>
              <a:rPr lang="en-US" b="1" dirty="0" smtClean="0"/>
              <a:t> </a:t>
            </a:r>
            <a:r>
              <a:rPr lang="en-US" b="1" dirty="0" err="1" smtClean="0"/>
              <a:t>yakin</a:t>
            </a:r>
            <a:r>
              <a:rPr lang="en-US" b="1" dirty="0" smtClean="0"/>
              <a:t> </a:t>
            </a:r>
            <a:r>
              <a:rPr lang="en-US" b="1" dirty="0" err="1" smtClean="0"/>
              <a:t>bahwa</a:t>
            </a:r>
            <a:r>
              <a:rPr lang="en-US" b="1" dirty="0" smtClean="0"/>
              <a:t> </a:t>
            </a:r>
            <a:r>
              <a:rPr lang="en-US" b="1" dirty="0" err="1" smtClean="0"/>
              <a:t>jumlah</a:t>
            </a:r>
            <a:r>
              <a:rPr lang="en-US" b="1" dirty="0" smtClean="0"/>
              <a:t> </a:t>
            </a:r>
            <a:r>
              <a:rPr lang="en-US" b="1" dirty="0" err="1" smtClean="0"/>
              <a:t>konfirmsi</a:t>
            </a:r>
            <a:r>
              <a:rPr lang="en-US" b="1" dirty="0" smtClean="0"/>
              <a:t> yang </a:t>
            </a:r>
            <a:r>
              <a:rPr lang="en-US" b="1" dirty="0" err="1" smtClean="0"/>
              <a:t>dikirim</a:t>
            </a:r>
            <a:r>
              <a:rPr lang="en-US" b="1" dirty="0" smtClean="0"/>
              <a:t> </a:t>
            </a:r>
            <a:r>
              <a:rPr lang="en-US" b="1" dirty="0" err="1" smtClean="0"/>
              <a:t>telahmemadai</a:t>
            </a:r>
            <a:r>
              <a:rPr lang="en-US" b="1" dirty="0" smtClean="0"/>
              <a:t>. </a:t>
            </a:r>
            <a:r>
              <a:rPr lang="en-US" b="1" dirty="0" err="1" smtClean="0"/>
              <a:t>Asisten</a:t>
            </a:r>
            <a:r>
              <a:rPr lang="en-US" b="1" dirty="0" smtClean="0"/>
              <a:t> </a:t>
            </a:r>
            <a:r>
              <a:rPr lang="en-US" b="1" dirty="0" err="1" smtClean="0"/>
              <a:t>atau</a:t>
            </a:r>
            <a:r>
              <a:rPr lang="en-US" b="1" dirty="0" smtClean="0"/>
              <a:t> </a:t>
            </a:r>
            <a:r>
              <a:rPr lang="en-US" b="1" dirty="0" err="1" smtClean="0"/>
              <a:t>pihak</a:t>
            </a:r>
            <a:r>
              <a:rPr lang="en-US" b="1" dirty="0" smtClean="0"/>
              <a:t> lain yang </a:t>
            </a:r>
            <a:r>
              <a:rPr lang="en-US" b="1" dirty="0" err="1" smtClean="0"/>
              <a:t>berpendapat</a:t>
            </a:r>
            <a:r>
              <a:rPr lang="en-US" b="1" dirty="0" smtClean="0"/>
              <a:t> </a:t>
            </a:r>
            <a:r>
              <a:rPr lang="en-US" b="1" dirty="0" err="1" smtClean="0"/>
              <a:t>sama</a:t>
            </a:r>
            <a:r>
              <a:rPr lang="en-US" b="1" dirty="0" smtClean="0"/>
              <a:t> </a:t>
            </a:r>
            <a:r>
              <a:rPr lang="en-US" b="1" dirty="0" err="1" smtClean="0"/>
              <a:t>harus</a:t>
            </a:r>
            <a:r>
              <a:rPr lang="en-US" b="1" dirty="0" smtClean="0"/>
              <a:t> </a:t>
            </a:r>
            <a:r>
              <a:rPr lang="en-US" b="1" dirty="0" err="1" smtClean="0"/>
              <a:t>mendokumetasikan</a:t>
            </a:r>
            <a:r>
              <a:rPr lang="en-US" b="1" dirty="0" smtClean="0"/>
              <a:t> </a:t>
            </a:r>
            <a:r>
              <a:rPr lang="en-US" b="1" dirty="0" err="1" smtClean="0"/>
              <a:t>pandangannya</a:t>
            </a:r>
            <a:r>
              <a:rPr lang="en-US" b="1" dirty="0" smtClean="0"/>
              <a:t> </a:t>
            </a:r>
            <a:r>
              <a:rPr lang="en-US" b="1" dirty="0" err="1" smtClean="0"/>
              <a:t>dalam</a:t>
            </a:r>
            <a:r>
              <a:rPr lang="en-US" b="1" dirty="0" smtClean="0"/>
              <a:t> </a:t>
            </a:r>
            <a:r>
              <a:rPr lang="en-US" b="1" dirty="0" err="1" smtClean="0"/>
              <a:t>kertas</a:t>
            </a:r>
            <a:r>
              <a:rPr lang="en-US" b="1" dirty="0" smtClean="0"/>
              <a:t> </a:t>
            </a:r>
            <a:r>
              <a:rPr lang="en-US" b="1" dirty="0" err="1" smtClean="0"/>
              <a:t>kerja</a:t>
            </a:r>
            <a:endParaRPr lang="en-US" b="1" dirty="0" smtClean="0">
              <a:solidFill>
                <a:srgbClr val="00B0F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PEMBAHASAN :</a:t>
            </a:r>
            <a:endParaRPr lang="en-US" b="1" dirty="0">
              <a:solidFill>
                <a:srgbClr val="FF0000"/>
              </a:solidFill>
            </a:endParaRPr>
          </a:p>
        </p:txBody>
      </p:sp>
      <p:sp>
        <p:nvSpPr>
          <p:cNvPr id="3" name="Content Placeholder 2"/>
          <p:cNvSpPr>
            <a:spLocks noGrp="1"/>
          </p:cNvSpPr>
          <p:nvPr>
            <p:ph idx="1"/>
          </p:nvPr>
        </p:nvSpPr>
        <p:spPr/>
        <p:txBody>
          <a:bodyPr/>
          <a:lstStyle/>
          <a:p>
            <a:pPr algn="ctr">
              <a:buNone/>
            </a:pPr>
            <a:endParaRPr lang="en-US" b="1" dirty="0" smtClean="0"/>
          </a:p>
          <a:p>
            <a:pPr algn="ctr">
              <a:buNone/>
            </a:pPr>
            <a:r>
              <a:rPr lang="en-US" b="1" dirty="0" smtClean="0">
                <a:solidFill>
                  <a:srgbClr val="00B050"/>
                </a:solidFill>
              </a:rPr>
              <a:t>I. PRASYARATAN PERENCANAAN AUDIT</a:t>
            </a:r>
          </a:p>
          <a:p>
            <a:pPr algn="ctr">
              <a:buNone/>
            </a:pPr>
            <a:r>
              <a:rPr lang="en-US" b="1" dirty="0" smtClean="0">
                <a:solidFill>
                  <a:srgbClr val="FF0000"/>
                </a:solidFill>
              </a:rPr>
              <a:t>II. PROSEDUR SEBELUM MELAKUKAN </a:t>
            </a:r>
          </a:p>
          <a:p>
            <a:pPr algn="ctr">
              <a:buNone/>
            </a:pPr>
            <a:r>
              <a:rPr lang="en-US" b="1" dirty="0" smtClean="0">
                <a:solidFill>
                  <a:srgbClr val="FF0000"/>
                </a:solidFill>
              </a:rPr>
              <a:t>PERIKATAN AUDIT</a:t>
            </a:r>
          </a:p>
          <a:p>
            <a:pPr algn="ctr">
              <a:buNone/>
            </a:pPr>
            <a:r>
              <a:rPr lang="en-US" b="1" dirty="0" smtClean="0"/>
              <a:t>III. PROSEDUR PERENCANAAN AUDIT</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I. PRASYARAT PERENCANAAN AUDIT :</a:t>
            </a:r>
            <a:endParaRPr lang="en-US" b="1"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r>
              <a:rPr lang="en-US" b="1" dirty="0" smtClean="0">
                <a:solidFill>
                  <a:srgbClr val="0070C0"/>
                </a:solidFill>
              </a:rPr>
              <a:t>AUDITOR HARUS MERENCANAKAN AUDIT UNTUK MENDAPATKAN </a:t>
            </a:r>
            <a:r>
              <a:rPr lang="en-US" b="1" u="sng" dirty="0" smtClean="0">
                <a:solidFill>
                  <a:srgbClr val="0070C0"/>
                </a:solidFill>
              </a:rPr>
              <a:t>KEYAKINAN MEMADAI,</a:t>
            </a:r>
            <a:r>
              <a:rPr lang="en-US" b="1" dirty="0" smtClean="0">
                <a:solidFill>
                  <a:srgbClr val="0070C0"/>
                </a:solidFill>
              </a:rPr>
              <a:t> BUKAN KEYAKINAN ABSOLUT, BAHWA SALAH SAJI DAPAT DITEMUKAN.</a:t>
            </a:r>
          </a:p>
          <a:p>
            <a:r>
              <a:rPr lang="en-US" b="1" dirty="0" smtClean="0">
                <a:solidFill>
                  <a:srgbClr val="00B050"/>
                </a:solidFill>
              </a:rPr>
              <a:t>PENAKSIRAN RISIKO SALAH SAJI MATERIAL HARUS DILAKUKAN SAAT PERENCANAAN (MELIPUTI PENAKSIRAN ATAS RISIKO SALAH SAJI ATAS LAPORAN KEUANGAN KARENA KECURANGN</a:t>
            </a:r>
          </a:p>
          <a:p>
            <a:r>
              <a:rPr lang="en-US" b="1" dirty="0" smtClean="0">
                <a:solidFill>
                  <a:srgbClr val="C00000"/>
                </a:solidFill>
              </a:rPr>
              <a:t>KEYAKINAN ABSOLUT TIDAK DICAPAAI KARENA SIFAT DARI BUKTI AUDIT &amp; </a:t>
            </a:r>
            <a:r>
              <a:rPr lang="en-US" b="1" u="sng" dirty="0" smtClean="0">
                <a:solidFill>
                  <a:srgbClr val="C00000"/>
                </a:solidFill>
              </a:rPr>
              <a:t>KARAKTERISTIK FRAUD</a:t>
            </a:r>
            <a:endParaRPr lang="en-US" b="1" u="sng" dirty="0">
              <a:solidFill>
                <a:srgbClr val="C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solidFill>
                  <a:srgbClr val="FF0000"/>
                </a:solidFill>
              </a:rPr>
              <a:t>RISIKO AUDIT:</a:t>
            </a:r>
            <a:endParaRPr lang="en-US" dirty="0"/>
          </a:p>
        </p:txBody>
      </p:sp>
      <p:sp>
        <p:nvSpPr>
          <p:cNvPr id="3" name="Content Placeholder 2"/>
          <p:cNvSpPr>
            <a:spLocks noGrp="1"/>
          </p:cNvSpPr>
          <p:nvPr>
            <p:ph idx="1"/>
          </p:nvPr>
        </p:nvSpPr>
        <p:spPr>
          <a:xfrm>
            <a:off x="457200" y="914400"/>
            <a:ext cx="8229600" cy="5211763"/>
          </a:xfrm>
        </p:spPr>
        <p:txBody>
          <a:bodyPr>
            <a:normAutofit/>
          </a:bodyPr>
          <a:lstStyle/>
          <a:p>
            <a:endParaRPr lang="en-US" sz="1400" b="1" dirty="0" smtClean="0"/>
          </a:p>
          <a:p>
            <a:endParaRPr lang="en-US" sz="1400" b="1" dirty="0"/>
          </a:p>
          <a:p>
            <a:endParaRPr lang="en-US" sz="1400" b="1" dirty="0" smtClean="0"/>
          </a:p>
          <a:p>
            <a:endParaRPr lang="en-US" sz="1400" b="1" dirty="0"/>
          </a:p>
          <a:p>
            <a:r>
              <a:rPr lang="en-US" sz="1400" b="1" dirty="0" smtClean="0"/>
              <a:t>RISIKO AUDIT = RISIKO SALAH SAJI MATERIAL * RISIKO AUDITOR GAGAL MENDETEKSI SALAH SAJI</a:t>
            </a:r>
          </a:p>
          <a:p>
            <a:endParaRPr lang="en-US" sz="1400" b="1" dirty="0"/>
          </a:p>
          <a:p>
            <a:endParaRPr lang="en-US" sz="1400" b="1" dirty="0" smtClean="0"/>
          </a:p>
          <a:p>
            <a:endParaRPr lang="en-US" sz="1400" b="1" dirty="0"/>
          </a:p>
          <a:p>
            <a:endParaRPr lang="en-US" sz="1400" b="1" dirty="0" smtClean="0"/>
          </a:p>
          <a:p>
            <a:endParaRPr lang="en-US" sz="1400" b="1" dirty="0" smtClean="0"/>
          </a:p>
          <a:p>
            <a:r>
              <a:rPr lang="en-US" sz="1400" b="1" dirty="0" smtClean="0"/>
              <a:t>RISIKO AUDIT = RISIKO BAWAAN * RISIKO PENGENDALIAN * RISIKO DETEKSI</a:t>
            </a:r>
            <a:endParaRPr lang="en-US" sz="1400" b="1" dirty="0"/>
          </a:p>
        </p:txBody>
      </p:sp>
      <p:cxnSp>
        <p:nvCxnSpPr>
          <p:cNvPr id="5" name="Straight Arrow Connector 4"/>
          <p:cNvCxnSpPr/>
          <p:nvPr/>
        </p:nvCxnSpPr>
        <p:spPr>
          <a:xfrm rot="5400000">
            <a:off x="2133600" y="2514600"/>
            <a:ext cx="12954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3200400" y="2209800"/>
            <a:ext cx="13716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5295900" y="2856706"/>
            <a:ext cx="1295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solidFill>
                  <a:srgbClr val="FF0000"/>
                </a:solidFill>
              </a:rPr>
              <a:t>RISIKO AUDIT </a:t>
            </a:r>
            <a:r>
              <a:rPr lang="en-US" sz="3100" b="1" dirty="0" err="1" smtClean="0">
                <a:solidFill>
                  <a:srgbClr val="FF0000"/>
                </a:solidFill>
              </a:rPr>
              <a:t>lanjutan</a:t>
            </a:r>
            <a:r>
              <a:rPr lang="en-US" sz="3100" b="1" dirty="0" smtClean="0">
                <a:solidFill>
                  <a:srgbClr val="FF0000"/>
                </a:solidFill>
              </a:rPr>
              <a:t> …</a:t>
            </a:r>
            <a:r>
              <a:rPr lang="en-US" b="1" dirty="0" smtClean="0">
                <a:solidFill>
                  <a:srgbClr val="FF0000"/>
                </a:solidFill>
              </a:rPr>
              <a:t>:</a:t>
            </a:r>
            <a:endParaRPr lang="en-US" dirty="0"/>
          </a:p>
        </p:txBody>
      </p:sp>
      <p:sp>
        <p:nvSpPr>
          <p:cNvPr id="3" name="Content Placeholder 2"/>
          <p:cNvSpPr>
            <a:spLocks noGrp="1"/>
          </p:cNvSpPr>
          <p:nvPr>
            <p:ph idx="1"/>
          </p:nvPr>
        </p:nvSpPr>
        <p:spPr>
          <a:xfrm>
            <a:off x="457200" y="914400"/>
            <a:ext cx="8229600" cy="5211763"/>
          </a:xfrm>
        </p:spPr>
        <p:txBody>
          <a:bodyPr>
            <a:normAutofit fontScale="92500" lnSpcReduction="10000"/>
          </a:bodyPr>
          <a:lstStyle/>
          <a:p>
            <a:endParaRPr lang="en-US" sz="1400" b="1" dirty="0" smtClean="0"/>
          </a:p>
          <a:p>
            <a:pPr>
              <a:buNone/>
            </a:pPr>
            <a:r>
              <a:rPr lang="en-US" b="1" dirty="0" smtClean="0"/>
              <a:t>1. RISIKO</a:t>
            </a:r>
            <a:r>
              <a:rPr lang="en-US" sz="1100" b="1" dirty="0" smtClean="0"/>
              <a:t> </a:t>
            </a:r>
            <a:r>
              <a:rPr lang="en-US" b="1" dirty="0" smtClean="0"/>
              <a:t>BAWAAN ADALAH KEMUNGKINAN SALAH SAJI MATERIAL SUATU ASERSI DENGAN MENGANGGAP TIDAK ADA PENGENDALIAN INTERN</a:t>
            </a:r>
          </a:p>
          <a:p>
            <a:pPr>
              <a:buFontTx/>
              <a:buChar char="-"/>
            </a:pPr>
            <a:r>
              <a:rPr lang="en-US" b="1" dirty="0" smtClean="0">
                <a:solidFill>
                  <a:srgbClr val="FF0000"/>
                </a:solidFill>
              </a:rPr>
              <a:t>RISIKO AKAN BERBEDA BERDASARKAN AKUN, MISAL KAS LEBIH RENTAN UNTUK DICURI DIBANDING PERSEDIAAN</a:t>
            </a:r>
          </a:p>
          <a:p>
            <a:pPr>
              <a:buFontTx/>
              <a:buChar char="-"/>
            </a:pPr>
            <a:r>
              <a:rPr lang="en-US" b="1" dirty="0" smtClean="0">
                <a:solidFill>
                  <a:srgbClr val="0070C0"/>
                </a:solidFill>
              </a:rPr>
              <a:t>RISIKO DITETAPKAN DG TEKNIK ANALITIKAL, INFORMASI YANG TERSEDIAN TTG PERUSAHAAN &amp; INDUSTRINYA JUGA PEMAHAMAN AUDITING MENYELURUH</a:t>
            </a:r>
          </a:p>
          <a:p>
            <a:endParaRPr lang="en-US" b="1" dirty="0"/>
          </a:p>
          <a:p>
            <a:endParaRPr lang="en-US" b="1"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solidFill>
                  <a:srgbClr val="FF0000"/>
                </a:solidFill>
              </a:rPr>
              <a:t>RISIKO AUDIT </a:t>
            </a:r>
            <a:r>
              <a:rPr lang="en-US" sz="3100" b="1" dirty="0" err="1" smtClean="0">
                <a:solidFill>
                  <a:srgbClr val="FF0000"/>
                </a:solidFill>
              </a:rPr>
              <a:t>lanjutan</a:t>
            </a:r>
            <a:r>
              <a:rPr lang="en-US" sz="3100" b="1" dirty="0" smtClean="0">
                <a:solidFill>
                  <a:srgbClr val="FF0000"/>
                </a:solidFill>
              </a:rPr>
              <a:t> …</a:t>
            </a:r>
            <a:r>
              <a:rPr lang="en-US" b="1" dirty="0" smtClean="0">
                <a:solidFill>
                  <a:srgbClr val="FF0000"/>
                </a:solidFill>
              </a:rPr>
              <a:t>:</a:t>
            </a:r>
            <a:endParaRPr lang="en-US" dirty="0"/>
          </a:p>
        </p:txBody>
      </p:sp>
      <p:sp>
        <p:nvSpPr>
          <p:cNvPr id="3" name="Content Placeholder 2"/>
          <p:cNvSpPr>
            <a:spLocks noGrp="1"/>
          </p:cNvSpPr>
          <p:nvPr>
            <p:ph idx="1"/>
          </p:nvPr>
        </p:nvSpPr>
        <p:spPr>
          <a:xfrm>
            <a:off x="457200" y="914400"/>
            <a:ext cx="8229600" cy="5211763"/>
          </a:xfrm>
        </p:spPr>
        <p:txBody>
          <a:bodyPr>
            <a:normAutofit/>
          </a:bodyPr>
          <a:lstStyle/>
          <a:p>
            <a:endParaRPr lang="en-US" sz="1400" b="1" dirty="0" smtClean="0"/>
          </a:p>
          <a:p>
            <a:pPr>
              <a:buNone/>
            </a:pPr>
            <a:r>
              <a:rPr lang="en-US" b="1" dirty="0" smtClean="0"/>
              <a:t>2. RISIKO PENGENDALIAN ADALAH KEMUNGKINAN SALAH SAJI MATERISAL TIDAK DAPAT DICEGAH ATAU DITEMUKAN SECARA TEPAT WAKTU OLEH PENGENDALIAN INTERN</a:t>
            </a:r>
          </a:p>
          <a:p>
            <a:pPr>
              <a:buFontTx/>
              <a:buChar char="-"/>
            </a:pPr>
            <a:r>
              <a:rPr lang="en-US" b="1" dirty="0" smtClean="0">
                <a:solidFill>
                  <a:srgbClr val="FF0000"/>
                </a:solidFill>
              </a:rPr>
              <a:t>RISIKO INI DITETAPKAN DENGAN MENGGUNAKAN HASIL PENGUJIAN PENGENDALIAN</a:t>
            </a:r>
            <a:endParaRPr lang="en-US" b="1" dirty="0"/>
          </a:p>
          <a:p>
            <a:endParaRPr lang="en-US" b="1"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solidFill>
                  <a:srgbClr val="FF0000"/>
                </a:solidFill>
              </a:rPr>
              <a:t>RISIKO AUDIT </a:t>
            </a:r>
            <a:r>
              <a:rPr lang="en-US" sz="3100" b="1" dirty="0" err="1" smtClean="0">
                <a:solidFill>
                  <a:srgbClr val="FF0000"/>
                </a:solidFill>
              </a:rPr>
              <a:t>lanjutan</a:t>
            </a:r>
            <a:r>
              <a:rPr lang="en-US" sz="3100" b="1" dirty="0" smtClean="0">
                <a:solidFill>
                  <a:srgbClr val="FF0000"/>
                </a:solidFill>
              </a:rPr>
              <a:t> …</a:t>
            </a:r>
            <a:r>
              <a:rPr lang="en-US" b="1" dirty="0" smtClean="0">
                <a:solidFill>
                  <a:srgbClr val="FF0000"/>
                </a:solidFill>
              </a:rPr>
              <a:t>:</a:t>
            </a:r>
            <a:endParaRPr lang="en-US" dirty="0"/>
          </a:p>
        </p:txBody>
      </p:sp>
      <p:sp>
        <p:nvSpPr>
          <p:cNvPr id="3" name="Content Placeholder 2"/>
          <p:cNvSpPr>
            <a:spLocks noGrp="1"/>
          </p:cNvSpPr>
          <p:nvPr>
            <p:ph idx="1"/>
          </p:nvPr>
        </p:nvSpPr>
        <p:spPr>
          <a:xfrm>
            <a:off x="457200" y="914400"/>
            <a:ext cx="8229600" cy="5211763"/>
          </a:xfrm>
        </p:spPr>
        <p:txBody>
          <a:bodyPr>
            <a:normAutofit/>
          </a:bodyPr>
          <a:lstStyle/>
          <a:p>
            <a:endParaRPr lang="en-US" sz="1400" b="1" dirty="0" smtClean="0"/>
          </a:p>
          <a:p>
            <a:pPr>
              <a:buNone/>
            </a:pPr>
            <a:r>
              <a:rPr lang="en-US" b="1" dirty="0" smtClean="0"/>
              <a:t>3. RISIKO DETEKSI ADALAH KEMUNGKINAN  PROSEDUR AUDITOR MENYEBABKAN KESIMPULAN YANG TIDAK TEPAT BAHWA SALAH SAJI MATERIAL TIDAK ADA DALAM SATU ASERSI PADAHAL KENYATAANNYA SALAH SAJI TERSEBUT ADA. PENGUJIAN SUBSTANTIF YANG DILAKUKAN AUDITOR TERUTAMA UNTUK MEMBATASI RISIKO DETEKSI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solidFill>
                  <a:srgbClr val="FF0000"/>
                </a:solidFill>
              </a:rPr>
              <a:t>MATERIALITAS</a:t>
            </a:r>
            <a:endParaRPr lang="en-US" b="1" dirty="0">
              <a:solidFill>
                <a:srgbClr val="FF0000"/>
              </a:solidFill>
            </a:endParaRPr>
          </a:p>
        </p:txBody>
      </p:sp>
      <p:sp>
        <p:nvSpPr>
          <p:cNvPr id="3" name="Content Placeholder 2"/>
          <p:cNvSpPr>
            <a:spLocks noGrp="1"/>
          </p:cNvSpPr>
          <p:nvPr>
            <p:ph idx="1"/>
          </p:nvPr>
        </p:nvSpPr>
        <p:spPr>
          <a:xfrm>
            <a:off x="457200" y="1066800"/>
            <a:ext cx="8229600" cy="5059363"/>
          </a:xfrm>
        </p:spPr>
        <p:txBody>
          <a:bodyPr/>
          <a:lstStyle/>
          <a:p>
            <a:endParaRPr lang="en-US" b="1" dirty="0" smtClean="0">
              <a:solidFill>
                <a:srgbClr val="0070C0"/>
              </a:solidFill>
            </a:endParaRPr>
          </a:p>
          <a:p>
            <a:r>
              <a:rPr lang="en-US" b="1" dirty="0" smtClean="0">
                <a:solidFill>
                  <a:srgbClr val="0070C0"/>
                </a:solidFill>
              </a:rPr>
              <a:t>MATERIALITAS ADALAH BESARNYA PENGHILANGAN ATAU SALAH SAJI DARI SUATU INFORMASI AKUNTANSI, YANG PADA KEADAAN TERTENTU, MENYEBABKAN PERTIMBANGAN DARI ORANG YANG MENGANDALKAN INFORMASI AKAN BERUBAH ATAU TERPENGARUH OLEH SALAH SAJI ATAU PENGHILANGAN TERSEBUT</a:t>
            </a:r>
            <a:endParaRPr lang="en-US" b="1" dirty="0">
              <a:solidFill>
                <a:srgbClr val="0070C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TotalTime>
  <Words>1089</Words>
  <Application>Microsoft Office PowerPoint</Application>
  <PresentationFormat>On-screen Show (4:3)</PresentationFormat>
  <Paragraphs>144</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PERENCANAAN AUDIT ACUAN :</vt:lpstr>
      <vt:lpstr>TAHAP UTAMA AUDIT</vt:lpstr>
      <vt:lpstr>PEMBAHASAN :</vt:lpstr>
      <vt:lpstr>I. PRASYARAT PERENCANAAN AUDIT :</vt:lpstr>
      <vt:lpstr>RISIKO AUDIT:</vt:lpstr>
      <vt:lpstr>RISIKO AUDIT lanjutan …:</vt:lpstr>
      <vt:lpstr>RISIKO AUDIT lanjutan …:</vt:lpstr>
      <vt:lpstr>RISIKO AUDIT lanjutan …:</vt:lpstr>
      <vt:lpstr>MATERIALITAS</vt:lpstr>
      <vt:lpstr>MATERIALITAS lanjutan …</vt:lpstr>
      <vt:lpstr>MATERIALITAS lanjutan …</vt:lpstr>
      <vt:lpstr>II. PROSEDUR SBL MELAKUKAN PERIKATAN AUDIT</vt:lpstr>
      <vt:lpstr>1. KOMUNIKASI ANTARA AUDITOR  PENDAHULU &amp; PENGGANTI</vt:lpstr>
      <vt:lpstr>1. KOMUNIKASI ANTARA AUDITOR  PENDAHULU &amp; PENGGANTI lanjutan …</vt:lpstr>
      <vt:lpstr>2. PEROLEHAN PEMAHAMAN UMUM ATAS KLIEN &amp; INDUSTRI</vt:lpstr>
      <vt:lpstr>2. PEROLEHAN PEMAHAMAN UMUM ATAS KLIEN &amp; INDUSTRI lanjutan …</vt:lpstr>
      <vt:lpstr>3. KESEPAHAMAN DENGAN KLIEN (SURAT PERIKATAN)</vt:lpstr>
      <vt:lpstr>3. KESEPAHAMAN DENGAN KLIEN (SURAT PERIKATAN) lanjutan …</vt:lpstr>
      <vt:lpstr>III. PROSEDUR PERENCANAAN AUDIT</vt:lpstr>
      <vt:lpstr>III. PROSEDUR PERENCANAAN AUDIT lanjutan …</vt:lpstr>
      <vt:lpstr>III. PROSEDUR PERENCANAAN AUDIT lanjutan …</vt:lpstr>
      <vt:lpstr>III. PROSEDUR PERENCANAAN AUDIT lanjutan …</vt:lpstr>
      <vt:lpstr>III. PROSEDUR PERENCANAAN AUDIT lanjutan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PERENCANAAN AUDIT, TYPE AUDIT &amp; MATERIALITAS</dc:title>
  <dc:creator>SONY VAIO</dc:creator>
  <cp:lastModifiedBy>SONY VAIO</cp:lastModifiedBy>
  <cp:revision>24</cp:revision>
  <dcterms:created xsi:type="dcterms:W3CDTF">2015-03-11T12:25:14Z</dcterms:created>
  <dcterms:modified xsi:type="dcterms:W3CDTF">2015-03-11T16:14:46Z</dcterms:modified>
</cp:coreProperties>
</file>